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71" r:id="rId3"/>
    <p:sldId id="274" r:id="rId4"/>
    <p:sldId id="273" r:id="rId5"/>
    <p:sldId id="272" r:id="rId6"/>
    <p:sldId id="268" r:id="rId7"/>
    <p:sldId id="270" r:id="rId8"/>
    <p:sldId id="269" r:id="rId9"/>
    <p:sldId id="275" r:id="rId10"/>
    <p:sldId id="267" r:id="rId11"/>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278"/>
    <a:srgbClr val="0B027C"/>
    <a:srgbClr val="0C0294"/>
    <a:srgbClr val="1003B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029230-A433-40DF-B33B-8743B5497F97}" type="doc">
      <dgm:prSet loTypeId="urn:microsoft.com/office/officeart/2005/8/layout/hChevron3" loCatId="process" qsTypeId="urn:microsoft.com/office/officeart/2005/8/quickstyle/simple1" qsCatId="simple" csTypeId="urn:microsoft.com/office/officeart/2005/8/colors/accent1_2" csCatId="accent1" phldr="1"/>
      <dgm:spPr/>
    </dgm:pt>
    <dgm:pt modelId="{5B5B25A8-8791-4EDE-90E2-783FFD78ABEE}">
      <dgm:prSet phldrT="[Text]" custT="1"/>
      <dgm:spPr>
        <a:solidFill>
          <a:srgbClr val="0A0278"/>
        </a:solidFill>
      </dgm:spPr>
      <dgm:t>
        <a:bodyPr/>
        <a:lstStyle/>
        <a:p>
          <a:r>
            <a:rPr lang="sr-Latn-CS" sz="1200" b="1" dirty="0" smtClean="0">
              <a:solidFill>
                <a:schemeClr val="bg1"/>
              </a:solidFill>
              <a:latin typeface="Arial" pitchFamily="34" charset="0"/>
              <a:cs typeface="Arial" pitchFamily="34" charset="0"/>
            </a:rPr>
            <a:t>Proizvodnja</a:t>
          </a:r>
          <a:endParaRPr lang="en-US" sz="1200" b="1" dirty="0">
            <a:solidFill>
              <a:schemeClr val="bg1"/>
            </a:solidFill>
            <a:latin typeface="Arial" pitchFamily="34" charset="0"/>
            <a:cs typeface="Arial" pitchFamily="34" charset="0"/>
          </a:endParaRPr>
        </a:p>
      </dgm:t>
    </dgm:pt>
    <dgm:pt modelId="{AC59E7EF-9685-4C46-9B39-3275E304D735}" type="parTrans" cxnId="{40352E9E-C499-4CCE-9D03-955240EAC32E}">
      <dgm:prSet/>
      <dgm:spPr/>
      <dgm:t>
        <a:bodyPr/>
        <a:lstStyle/>
        <a:p>
          <a:endParaRPr lang="en-US" sz="1400"/>
        </a:p>
      </dgm:t>
    </dgm:pt>
    <dgm:pt modelId="{9F2459D8-7A49-4300-8074-B06262B7032C}" type="sibTrans" cxnId="{40352E9E-C499-4CCE-9D03-955240EAC32E}">
      <dgm:prSet/>
      <dgm:spPr/>
      <dgm:t>
        <a:bodyPr/>
        <a:lstStyle/>
        <a:p>
          <a:endParaRPr lang="en-US" sz="1400"/>
        </a:p>
      </dgm:t>
    </dgm:pt>
    <dgm:pt modelId="{625319D1-625C-4259-A68B-65C6327D3402}">
      <dgm:prSet phldrT="[Text]" custT="1"/>
      <dgm:spPr>
        <a:solidFill>
          <a:srgbClr val="0A0278"/>
        </a:solidFill>
      </dgm:spPr>
      <dgm:t>
        <a:bodyPr/>
        <a:lstStyle/>
        <a:p>
          <a:r>
            <a:rPr lang="sr-Latn-CS" sz="1200" b="1" dirty="0" smtClean="0">
              <a:solidFill>
                <a:schemeClr val="bg1"/>
              </a:solidFill>
              <a:latin typeface="Arial" pitchFamily="34" charset="0"/>
              <a:cs typeface="Arial" pitchFamily="34" charset="0"/>
            </a:rPr>
            <a:t>Uzgoj životinja</a:t>
          </a:r>
          <a:endParaRPr lang="en-US" sz="1200" b="1" dirty="0">
            <a:solidFill>
              <a:schemeClr val="bg1"/>
            </a:solidFill>
            <a:latin typeface="Arial" pitchFamily="34" charset="0"/>
            <a:cs typeface="Arial" pitchFamily="34" charset="0"/>
          </a:endParaRPr>
        </a:p>
      </dgm:t>
    </dgm:pt>
    <dgm:pt modelId="{03CE73D8-1582-40C4-93CA-419E20E1F557}" type="parTrans" cxnId="{15A96185-C56C-49E3-A99A-A2E227EF5325}">
      <dgm:prSet/>
      <dgm:spPr/>
      <dgm:t>
        <a:bodyPr/>
        <a:lstStyle/>
        <a:p>
          <a:endParaRPr lang="en-US" sz="1400"/>
        </a:p>
      </dgm:t>
    </dgm:pt>
    <dgm:pt modelId="{1F9BCD04-594F-44A3-B5F4-83C90DB83610}" type="sibTrans" cxnId="{15A96185-C56C-49E3-A99A-A2E227EF5325}">
      <dgm:prSet/>
      <dgm:spPr/>
      <dgm:t>
        <a:bodyPr/>
        <a:lstStyle/>
        <a:p>
          <a:endParaRPr lang="en-US" sz="1400"/>
        </a:p>
      </dgm:t>
    </dgm:pt>
    <dgm:pt modelId="{DA50C960-FD55-4292-BDB0-B1D1C9619B01}">
      <dgm:prSet phldrT="[Text]" custT="1"/>
      <dgm:spPr>
        <a:solidFill>
          <a:srgbClr val="0A0278"/>
        </a:solidFill>
      </dgm:spPr>
      <dgm:t>
        <a:bodyPr/>
        <a:lstStyle/>
        <a:p>
          <a:r>
            <a:rPr lang="sr-Latn-CS" sz="1200" b="1" dirty="0" smtClean="0">
              <a:solidFill>
                <a:schemeClr val="bg1"/>
              </a:solidFill>
              <a:latin typeface="Arial" pitchFamily="34" charset="0"/>
              <a:cs typeface="Arial" pitchFamily="34" charset="0"/>
            </a:rPr>
            <a:t>Prerađivačka </a:t>
          </a:r>
          <a:r>
            <a:rPr lang="sr-Latn-CS" sz="1200" b="1" dirty="0" smtClean="0">
              <a:solidFill>
                <a:schemeClr val="bg1"/>
              </a:solidFill>
              <a:latin typeface="Arial" pitchFamily="34" charset="0"/>
              <a:cs typeface="Arial" pitchFamily="34" charset="0"/>
            </a:rPr>
            <a:t>industrija</a:t>
          </a:r>
          <a:endParaRPr lang="en-US" sz="1200" b="1" dirty="0">
            <a:solidFill>
              <a:schemeClr val="bg1"/>
            </a:solidFill>
            <a:latin typeface="Arial" pitchFamily="34" charset="0"/>
            <a:cs typeface="Arial" pitchFamily="34" charset="0"/>
          </a:endParaRPr>
        </a:p>
      </dgm:t>
    </dgm:pt>
    <dgm:pt modelId="{43609C18-816A-4286-AF0B-988885D6D1FB}" type="parTrans" cxnId="{9FD7D6D9-3735-45E8-9E9F-DEA39EC7B90F}">
      <dgm:prSet/>
      <dgm:spPr/>
      <dgm:t>
        <a:bodyPr/>
        <a:lstStyle/>
        <a:p>
          <a:endParaRPr lang="en-US" sz="1400"/>
        </a:p>
      </dgm:t>
    </dgm:pt>
    <dgm:pt modelId="{9BBF6794-4667-478C-9D80-EBD5C656379C}" type="sibTrans" cxnId="{9FD7D6D9-3735-45E8-9E9F-DEA39EC7B90F}">
      <dgm:prSet/>
      <dgm:spPr/>
      <dgm:t>
        <a:bodyPr/>
        <a:lstStyle/>
        <a:p>
          <a:endParaRPr lang="en-US" sz="1400"/>
        </a:p>
      </dgm:t>
    </dgm:pt>
    <dgm:pt modelId="{45AEA371-03FE-4BCD-84D6-620BF048EFAD}">
      <dgm:prSet phldrT="[Text]" custT="1"/>
      <dgm:spPr>
        <a:solidFill>
          <a:srgbClr val="0A0278"/>
        </a:solidFill>
      </dgm:spPr>
      <dgm:t>
        <a:bodyPr/>
        <a:lstStyle/>
        <a:p>
          <a:r>
            <a:rPr lang="sr-Latn-CS" sz="1200" b="1" dirty="0" smtClean="0">
              <a:solidFill>
                <a:schemeClr val="bg1"/>
              </a:solidFill>
              <a:latin typeface="Arial" pitchFamily="34" charset="0"/>
              <a:cs typeface="Arial" pitchFamily="34" charset="0"/>
            </a:rPr>
            <a:t>Transport</a:t>
          </a:r>
          <a:endParaRPr lang="en-US" sz="1200" b="1" dirty="0">
            <a:solidFill>
              <a:schemeClr val="bg1"/>
            </a:solidFill>
            <a:latin typeface="Arial" pitchFamily="34" charset="0"/>
            <a:cs typeface="Arial" pitchFamily="34" charset="0"/>
          </a:endParaRPr>
        </a:p>
      </dgm:t>
    </dgm:pt>
    <dgm:pt modelId="{08502251-5EB5-47B7-B098-9A1654C9D0C9}" type="parTrans" cxnId="{2D0B33FE-9B38-46A1-96F7-3BC62D5B830D}">
      <dgm:prSet/>
      <dgm:spPr/>
      <dgm:t>
        <a:bodyPr/>
        <a:lstStyle/>
        <a:p>
          <a:endParaRPr lang="en-US" sz="1400"/>
        </a:p>
      </dgm:t>
    </dgm:pt>
    <dgm:pt modelId="{E6EAB745-8805-4A7B-9495-158D382C3079}" type="sibTrans" cxnId="{2D0B33FE-9B38-46A1-96F7-3BC62D5B830D}">
      <dgm:prSet/>
      <dgm:spPr/>
      <dgm:t>
        <a:bodyPr/>
        <a:lstStyle/>
        <a:p>
          <a:endParaRPr lang="en-US" sz="1400"/>
        </a:p>
      </dgm:t>
    </dgm:pt>
    <dgm:pt modelId="{1F774AD5-A8CE-49C4-8766-1D75FF412A2D}">
      <dgm:prSet phldrT="[Text]" custT="1"/>
      <dgm:spPr>
        <a:solidFill>
          <a:srgbClr val="0A0278"/>
        </a:solidFill>
      </dgm:spPr>
      <dgm:t>
        <a:bodyPr/>
        <a:lstStyle/>
        <a:p>
          <a:r>
            <a:rPr lang="sr-Latn-CS" sz="1200" b="1" dirty="0" smtClean="0">
              <a:solidFill>
                <a:schemeClr val="bg1"/>
              </a:solidFill>
              <a:latin typeface="Arial" pitchFamily="34" charset="0"/>
              <a:cs typeface="Arial" pitchFamily="34" charset="0"/>
            </a:rPr>
            <a:t>Skladištenje</a:t>
          </a:r>
          <a:endParaRPr lang="en-US" sz="1200" b="1" dirty="0">
            <a:solidFill>
              <a:schemeClr val="bg1"/>
            </a:solidFill>
            <a:latin typeface="Arial" pitchFamily="34" charset="0"/>
            <a:cs typeface="Arial" pitchFamily="34" charset="0"/>
          </a:endParaRPr>
        </a:p>
      </dgm:t>
    </dgm:pt>
    <dgm:pt modelId="{41D55310-9A42-4CB6-942E-6B780189D4AD}" type="parTrans" cxnId="{14C131FD-51C4-44DE-A142-802E35DEC600}">
      <dgm:prSet/>
      <dgm:spPr/>
      <dgm:t>
        <a:bodyPr/>
        <a:lstStyle/>
        <a:p>
          <a:endParaRPr lang="en-US" sz="1400"/>
        </a:p>
      </dgm:t>
    </dgm:pt>
    <dgm:pt modelId="{CF04CB35-A8DF-4396-8B99-F51567D42D38}" type="sibTrans" cxnId="{14C131FD-51C4-44DE-A142-802E35DEC600}">
      <dgm:prSet/>
      <dgm:spPr/>
      <dgm:t>
        <a:bodyPr/>
        <a:lstStyle/>
        <a:p>
          <a:endParaRPr lang="en-US" sz="1400"/>
        </a:p>
      </dgm:t>
    </dgm:pt>
    <dgm:pt modelId="{FF6CF862-AE2D-4AA7-80B1-1252088FE4CB}">
      <dgm:prSet phldrT="[Text]" custT="1"/>
      <dgm:spPr>
        <a:solidFill>
          <a:srgbClr val="0A0278"/>
        </a:solidFill>
      </dgm:spPr>
      <dgm:t>
        <a:bodyPr/>
        <a:lstStyle/>
        <a:p>
          <a:r>
            <a:rPr lang="sr-Latn-CS" sz="1200" b="1" dirty="0" smtClean="0">
              <a:solidFill>
                <a:schemeClr val="bg1"/>
              </a:solidFill>
              <a:latin typeface="Arial" pitchFamily="34" charset="0"/>
              <a:cs typeface="Arial" pitchFamily="34" charset="0"/>
            </a:rPr>
            <a:t>Prerada</a:t>
          </a:r>
          <a:endParaRPr lang="en-US" sz="1200" b="1" dirty="0">
            <a:solidFill>
              <a:schemeClr val="bg1"/>
            </a:solidFill>
            <a:latin typeface="Arial" pitchFamily="34" charset="0"/>
            <a:cs typeface="Arial" pitchFamily="34" charset="0"/>
          </a:endParaRPr>
        </a:p>
      </dgm:t>
    </dgm:pt>
    <dgm:pt modelId="{A9AD6834-3D7A-442A-92C5-BA30E0046251}" type="parTrans" cxnId="{86AFDA04-969C-4B00-AD3A-1D81ED8278C4}">
      <dgm:prSet/>
      <dgm:spPr/>
      <dgm:t>
        <a:bodyPr/>
        <a:lstStyle/>
        <a:p>
          <a:endParaRPr lang="en-US" sz="1400"/>
        </a:p>
      </dgm:t>
    </dgm:pt>
    <dgm:pt modelId="{570C79F0-DF39-47C0-A258-F099AE3D1B11}" type="sibTrans" cxnId="{86AFDA04-969C-4B00-AD3A-1D81ED8278C4}">
      <dgm:prSet/>
      <dgm:spPr/>
      <dgm:t>
        <a:bodyPr/>
        <a:lstStyle/>
        <a:p>
          <a:endParaRPr lang="en-US" sz="1400"/>
        </a:p>
      </dgm:t>
    </dgm:pt>
    <dgm:pt modelId="{512C23C3-D3D9-4007-A863-9781F1E626E4}">
      <dgm:prSet phldrT="[Text]" custT="1"/>
      <dgm:spPr>
        <a:solidFill>
          <a:srgbClr val="0A0278"/>
        </a:solidFill>
      </dgm:spPr>
      <dgm:t>
        <a:bodyPr/>
        <a:lstStyle/>
        <a:p>
          <a:r>
            <a:rPr lang="sr-Latn-CS" sz="1200" b="1" dirty="0" smtClean="0">
              <a:solidFill>
                <a:schemeClr val="bg1"/>
              </a:solidFill>
              <a:latin typeface="Arial" pitchFamily="34" charset="0"/>
              <a:cs typeface="Arial" pitchFamily="34" charset="0"/>
            </a:rPr>
            <a:t>Proizvodnja</a:t>
          </a:r>
          <a:endParaRPr lang="en-US" sz="1200" b="1" dirty="0">
            <a:solidFill>
              <a:schemeClr val="bg1"/>
            </a:solidFill>
            <a:latin typeface="Arial" pitchFamily="34" charset="0"/>
            <a:cs typeface="Arial" pitchFamily="34" charset="0"/>
          </a:endParaRPr>
        </a:p>
      </dgm:t>
    </dgm:pt>
    <dgm:pt modelId="{5F540213-74A6-41AB-9BAD-8C7560D33CAA}" type="parTrans" cxnId="{E55A3B1D-FE8F-4491-BCB6-9701A6EA00C0}">
      <dgm:prSet/>
      <dgm:spPr/>
      <dgm:t>
        <a:bodyPr/>
        <a:lstStyle/>
        <a:p>
          <a:endParaRPr lang="en-US" sz="1400"/>
        </a:p>
      </dgm:t>
    </dgm:pt>
    <dgm:pt modelId="{EC3D5D4B-358B-4EFF-BF0A-12507842EC39}" type="sibTrans" cxnId="{E55A3B1D-FE8F-4491-BCB6-9701A6EA00C0}">
      <dgm:prSet/>
      <dgm:spPr/>
      <dgm:t>
        <a:bodyPr/>
        <a:lstStyle/>
        <a:p>
          <a:endParaRPr lang="en-US" sz="1400"/>
        </a:p>
      </dgm:t>
    </dgm:pt>
    <dgm:pt modelId="{346DB2FF-D4F3-4CF1-86BE-B6A2DF2216F8}" type="pres">
      <dgm:prSet presAssocID="{21029230-A433-40DF-B33B-8743B5497F97}" presName="Name0" presStyleCnt="0">
        <dgm:presLayoutVars>
          <dgm:dir/>
          <dgm:resizeHandles val="exact"/>
        </dgm:presLayoutVars>
      </dgm:prSet>
      <dgm:spPr/>
    </dgm:pt>
    <dgm:pt modelId="{6CF8D3C1-011D-4466-894A-57AA0CFBE1FC}" type="pres">
      <dgm:prSet presAssocID="{5B5B25A8-8791-4EDE-90E2-783FFD78ABEE}" presName="parTxOnly" presStyleLbl="node1" presStyleIdx="0" presStyleCnt="7" custScaleX="73407">
        <dgm:presLayoutVars>
          <dgm:bulletEnabled val="1"/>
        </dgm:presLayoutVars>
      </dgm:prSet>
      <dgm:spPr/>
      <dgm:t>
        <a:bodyPr/>
        <a:lstStyle/>
        <a:p>
          <a:endParaRPr lang="en-US"/>
        </a:p>
      </dgm:t>
    </dgm:pt>
    <dgm:pt modelId="{1DCC5785-F2B0-452B-B006-59A2A158C4E4}" type="pres">
      <dgm:prSet presAssocID="{9F2459D8-7A49-4300-8074-B06262B7032C}" presName="parSpace" presStyleCnt="0"/>
      <dgm:spPr/>
    </dgm:pt>
    <dgm:pt modelId="{500CBBB6-D29D-48D9-93D4-5106BA90AA2A}" type="pres">
      <dgm:prSet presAssocID="{45AEA371-03FE-4BCD-84D6-620BF048EFAD}" presName="parTxOnly" presStyleLbl="node1" presStyleIdx="1" presStyleCnt="7" custScaleX="91674">
        <dgm:presLayoutVars>
          <dgm:bulletEnabled val="1"/>
        </dgm:presLayoutVars>
      </dgm:prSet>
      <dgm:spPr/>
      <dgm:t>
        <a:bodyPr/>
        <a:lstStyle/>
        <a:p>
          <a:endParaRPr lang="en-US"/>
        </a:p>
      </dgm:t>
    </dgm:pt>
    <dgm:pt modelId="{94933DE8-FFFB-4761-8C53-1135EBA816DC}" type="pres">
      <dgm:prSet presAssocID="{E6EAB745-8805-4A7B-9495-158D382C3079}" presName="parSpace" presStyleCnt="0"/>
      <dgm:spPr/>
    </dgm:pt>
    <dgm:pt modelId="{AF1E777A-4F43-4423-97F1-F0FC95126E01}" type="pres">
      <dgm:prSet presAssocID="{1F774AD5-A8CE-49C4-8766-1D75FF412A2D}" presName="parTxOnly" presStyleLbl="node1" presStyleIdx="2" presStyleCnt="7" custScaleX="101956">
        <dgm:presLayoutVars>
          <dgm:bulletEnabled val="1"/>
        </dgm:presLayoutVars>
      </dgm:prSet>
      <dgm:spPr/>
      <dgm:t>
        <a:bodyPr/>
        <a:lstStyle/>
        <a:p>
          <a:endParaRPr lang="en-US"/>
        </a:p>
      </dgm:t>
    </dgm:pt>
    <dgm:pt modelId="{FED78350-016C-4D65-9AA6-AC82520913D1}" type="pres">
      <dgm:prSet presAssocID="{CF04CB35-A8DF-4396-8B99-F51567D42D38}" presName="parSpace" presStyleCnt="0"/>
      <dgm:spPr/>
    </dgm:pt>
    <dgm:pt modelId="{234F0781-9F8F-4B6A-9FAB-8FF6D952673D}" type="pres">
      <dgm:prSet presAssocID="{FF6CF862-AE2D-4AA7-80B1-1252088FE4CB}" presName="parTxOnly" presStyleLbl="node1" presStyleIdx="3" presStyleCnt="7" custScaleX="86462">
        <dgm:presLayoutVars>
          <dgm:bulletEnabled val="1"/>
        </dgm:presLayoutVars>
      </dgm:prSet>
      <dgm:spPr/>
      <dgm:t>
        <a:bodyPr/>
        <a:lstStyle/>
        <a:p>
          <a:endParaRPr lang="en-US"/>
        </a:p>
      </dgm:t>
    </dgm:pt>
    <dgm:pt modelId="{D2CCB286-2301-4AED-8051-C992B139B820}" type="pres">
      <dgm:prSet presAssocID="{570C79F0-DF39-47C0-A258-F099AE3D1B11}" presName="parSpace" presStyleCnt="0"/>
      <dgm:spPr/>
    </dgm:pt>
    <dgm:pt modelId="{F1332FE4-366D-47A8-A3B5-57BDB3202606}" type="pres">
      <dgm:prSet presAssocID="{512C23C3-D3D9-4007-A863-9781F1E626E4}" presName="parTxOnly" presStyleLbl="node1" presStyleIdx="4" presStyleCnt="7" custScaleX="94626">
        <dgm:presLayoutVars>
          <dgm:bulletEnabled val="1"/>
        </dgm:presLayoutVars>
      </dgm:prSet>
      <dgm:spPr/>
      <dgm:t>
        <a:bodyPr/>
        <a:lstStyle/>
        <a:p>
          <a:endParaRPr lang="en-US"/>
        </a:p>
      </dgm:t>
    </dgm:pt>
    <dgm:pt modelId="{FBFB2822-7D6A-499C-A0C4-086EDE9F4C47}" type="pres">
      <dgm:prSet presAssocID="{EC3D5D4B-358B-4EFF-BF0A-12507842EC39}" presName="parSpace" presStyleCnt="0"/>
      <dgm:spPr/>
    </dgm:pt>
    <dgm:pt modelId="{BD88F82A-4AF4-468C-9CA1-861BD0546EB9}" type="pres">
      <dgm:prSet presAssocID="{625319D1-625C-4259-A68B-65C6327D3402}" presName="parTxOnly" presStyleLbl="node1" presStyleIdx="5" presStyleCnt="7" custScaleX="78059">
        <dgm:presLayoutVars>
          <dgm:bulletEnabled val="1"/>
        </dgm:presLayoutVars>
      </dgm:prSet>
      <dgm:spPr/>
      <dgm:t>
        <a:bodyPr/>
        <a:lstStyle/>
        <a:p>
          <a:endParaRPr lang="en-US"/>
        </a:p>
      </dgm:t>
    </dgm:pt>
    <dgm:pt modelId="{CE292898-3777-436D-8CE1-266E9F5ABD1B}" type="pres">
      <dgm:prSet presAssocID="{1F9BCD04-594F-44A3-B5F4-83C90DB83610}" presName="parSpace" presStyleCnt="0"/>
      <dgm:spPr/>
    </dgm:pt>
    <dgm:pt modelId="{8FE97B90-A44B-4A93-A4BD-274C9AB754D7}" type="pres">
      <dgm:prSet presAssocID="{DA50C960-FD55-4292-BDB0-B1D1C9619B01}" presName="parTxOnly" presStyleLbl="node1" presStyleIdx="6" presStyleCnt="7">
        <dgm:presLayoutVars>
          <dgm:bulletEnabled val="1"/>
        </dgm:presLayoutVars>
      </dgm:prSet>
      <dgm:spPr/>
      <dgm:t>
        <a:bodyPr/>
        <a:lstStyle/>
        <a:p>
          <a:endParaRPr lang="en-US"/>
        </a:p>
      </dgm:t>
    </dgm:pt>
  </dgm:ptLst>
  <dgm:cxnLst>
    <dgm:cxn modelId="{4FD2D152-D925-47AE-B8B1-DDE2A2804647}" type="presOf" srcId="{45AEA371-03FE-4BCD-84D6-620BF048EFAD}" destId="{500CBBB6-D29D-48D9-93D4-5106BA90AA2A}" srcOrd="0" destOrd="0" presId="urn:microsoft.com/office/officeart/2005/8/layout/hChevron3"/>
    <dgm:cxn modelId="{2D0B33FE-9B38-46A1-96F7-3BC62D5B830D}" srcId="{21029230-A433-40DF-B33B-8743B5497F97}" destId="{45AEA371-03FE-4BCD-84D6-620BF048EFAD}" srcOrd="1" destOrd="0" parTransId="{08502251-5EB5-47B7-B098-9A1654C9D0C9}" sibTransId="{E6EAB745-8805-4A7B-9495-158D382C3079}"/>
    <dgm:cxn modelId="{EBECB544-076A-45C5-99F7-6BE2679CD7CA}" type="presOf" srcId="{21029230-A433-40DF-B33B-8743B5497F97}" destId="{346DB2FF-D4F3-4CF1-86BE-B6A2DF2216F8}" srcOrd="0" destOrd="0" presId="urn:microsoft.com/office/officeart/2005/8/layout/hChevron3"/>
    <dgm:cxn modelId="{8B673B3A-ABB3-4770-A48B-60C7B4CF67C3}" type="presOf" srcId="{1F774AD5-A8CE-49C4-8766-1D75FF412A2D}" destId="{AF1E777A-4F43-4423-97F1-F0FC95126E01}" srcOrd="0" destOrd="0" presId="urn:microsoft.com/office/officeart/2005/8/layout/hChevron3"/>
    <dgm:cxn modelId="{15A96185-C56C-49E3-A99A-A2E227EF5325}" srcId="{21029230-A433-40DF-B33B-8743B5497F97}" destId="{625319D1-625C-4259-A68B-65C6327D3402}" srcOrd="5" destOrd="0" parTransId="{03CE73D8-1582-40C4-93CA-419E20E1F557}" sibTransId="{1F9BCD04-594F-44A3-B5F4-83C90DB83610}"/>
    <dgm:cxn modelId="{40352E9E-C499-4CCE-9D03-955240EAC32E}" srcId="{21029230-A433-40DF-B33B-8743B5497F97}" destId="{5B5B25A8-8791-4EDE-90E2-783FFD78ABEE}" srcOrd="0" destOrd="0" parTransId="{AC59E7EF-9685-4C46-9B39-3275E304D735}" sibTransId="{9F2459D8-7A49-4300-8074-B06262B7032C}"/>
    <dgm:cxn modelId="{86AFDA04-969C-4B00-AD3A-1D81ED8278C4}" srcId="{21029230-A433-40DF-B33B-8743B5497F97}" destId="{FF6CF862-AE2D-4AA7-80B1-1252088FE4CB}" srcOrd="3" destOrd="0" parTransId="{A9AD6834-3D7A-442A-92C5-BA30E0046251}" sibTransId="{570C79F0-DF39-47C0-A258-F099AE3D1B11}"/>
    <dgm:cxn modelId="{DAECA2AC-0624-4682-BEA0-E56E5728DA60}" type="presOf" srcId="{DA50C960-FD55-4292-BDB0-B1D1C9619B01}" destId="{8FE97B90-A44B-4A93-A4BD-274C9AB754D7}" srcOrd="0" destOrd="0" presId="urn:microsoft.com/office/officeart/2005/8/layout/hChevron3"/>
    <dgm:cxn modelId="{14C131FD-51C4-44DE-A142-802E35DEC600}" srcId="{21029230-A433-40DF-B33B-8743B5497F97}" destId="{1F774AD5-A8CE-49C4-8766-1D75FF412A2D}" srcOrd="2" destOrd="0" parTransId="{41D55310-9A42-4CB6-942E-6B780189D4AD}" sibTransId="{CF04CB35-A8DF-4396-8B99-F51567D42D38}"/>
    <dgm:cxn modelId="{76D9A675-C68B-453D-9722-5498BD4AA20E}" type="presOf" srcId="{625319D1-625C-4259-A68B-65C6327D3402}" destId="{BD88F82A-4AF4-468C-9CA1-861BD0546EB9}" srcOrd="0" destOrd="0" presId="urn:microsoft.com/office/officeart/2005/8/layout/hChevron3"/>
    <dgm:cxn modelId="{4FEB72C8-3016-4061-90A5-47E64F202743}" type="presOf" srcId="{5B5B25A8-8791-4EDE-90E2-783FFD78ABEE}" destId="{6CF8D3C1-011D-4466-894A-57AA0CFBE1FC}" srcOrd="0" destOrd="0" presId="urn:microsoft.com/office/officeart/2005/8/layout/hChevron3"/>
    <dgm:cxn modelId="{0517AD3D-AC56-48CE-8C79-129FD9262293}" type="presOf" srcId="{512C23C3-D3D9-4007-A863-9781F1E626E4}" destId="{F1332FE4-366D-47A8-A3B5-57BDB3202606}" srcOrd="0" destOrd="0" presId="urn:microsoft.com/office/officeart/2005/8/layout/hChevron3"/>
    <dgm:cxn modelId="{4B5B8A24-8C53-4A01-87D9-17D698EA8FB6}" type="presOf" srcId="{FF6CF862-AE2D-4AA7-80B1-1252088FE4CB}" destId="{234F0781-9F8F-4B6A-9FAB-8FF6D952673D}" srcOrd="0" destOrd="0" presId="urn:microsoft.com/office/officeart/2005/8/layout/hChevron3"/>
    <dgm:cxn modelId="{9FD7D6D9-3735-45E8-9E9F-DEA39EC7B90F}" srcId="{21029230-A433-40DF-B33B-8743B5497F97}" destId="{DA50C960-FD55-4292-BDB0-B1D1C9619B01}" srcOrd="6" destOrd="0" parTransId="{43609C18-816A-4286-AF0B-988885D6D1FB}" sibTransId="{9BBF6794-4667-478C-9D80-EBD5C656379C}"/>
    <dgm:cxn modelId="{E55A3B1D-FE8F-4491-BCB6-9701A6EA00C0}" srcId="{21029230-A433-40DF-B33B-8743B5497F97}" destId="{512C23C3-D3D9-4007-A863-9781F1E626E4}" srcOrd="4" destOrd="0" parTransId="{5F540213-74A6-41AB-9BAD-8C7560D33CAA}" sibTransId="{EC3D5D4B-358B-4EFF-BF0A-12507842EC39}"/>
    <dgm:cxn modelId="{475A7CCD-C0C6-4731-AE70-E07E5FE2EA13}" type="presParOf" srcId="{346DB2FF-D4F3-4CF1-86BE-B6A2DF2216F8}" destId="{6CF8D3C1-011D-4466-894A-57AA0CFBE1FC}" srcOrd="0" destOrd="0" presId="urn:microsoft.com/office/officeart/2005/8/layout/hChevron3"/>
    <dgm:cxn modelId="{D4FD49EC-33BC-4166-9813-D10381C6DB00}" type="presParOf" srcId="{346DB2FF-D4F3-4CF1-86BE-B6A2DF2216F8}" destId="{1DCC5785-F2B0-452B-B006-59A2A158C4E4}" srcOrd="1" destOrd="0" presId="urn:microsoft.com/office/officeart/2005/8/layout/hChevron3"/>
    <dgm:cxn modelId="{70F91152-9CC1-4D2A-999F-5A9413BB78B3}" type="presParOf" srcId="{346DB2FF-D4F3-4CF1-86BE-B6A2DF2216F8}" destId="{500CBBB6-D29D-48D9-93D4-5106BA90AA2A}" srcOrd="2" destOrd="0" presId="urn:microsoft.com/office/officeart/2005/8/layout/hChevron3"/>
    <dgm:cxn modelId="{B4C0E8D6-4B73-4820-B92C-C4BC3BB2D107}" type="presParOf" srcId="{346DB2FF-D4F3-4CF1-86BE-B6A2DF2216F8}" destId="{94933DE8-FFFB-4761-8C53-1135EBA816DC}" srcOrd="3" destOrd="0" presId="urn:microsoft.com/office/officeart/2005/8/layout/hChevron3"/>
    <dgm:cxn modelId="{AF357F1E-A027-4782-A450-57519EDE5DA6}" type="presParOf" srcId="{346DB2FF-D4F3-4CF1-86BE-B6A2DF2216F8}" destId="{AF1E777A-4F43-4423-97F1-F0FC95126E01}" srcOrd="4" destOrd="0" presId="urn:microsoft.com/office/officeart/2005/8/layout/hChevron3"/>
    <dgm:cxn modelId="{51AC9DE2-A934-4215-896C-44F085D9C3B7}" type="presParOf" srcId="{346DB2FF-D4F3-4CF1-86BE-B6A2DF2216F8}" destId="{FED78350-016C-4D65-9AA6-AC82520913D1}" srcOrd="5" destOrd="0" presId="urn:microsoft.com/office/officeart/2005/8/layout/hChevron3"/>
    <dgm:cxn modelId="{D36B59EE-51C4-4702-B974-D9D168D0F499}" type="presParOf" srcId="{346DB2FF-D4F3-4CF1-86BE-B6A2DF2216F8}" destId="{234F0781-9F8F-4B6A-9FAB-8FF6D952673D}" srcOrd="6" destOrd="0" presId="urn:microsoft.com/office/officeart/2005/8/layout/hChevron3"/>
    <dgm:cxn modelId="{E214497B-095A-475D-B7A7-53C0AE38DCB3}" type="presParOf" srcId="{346DB2FF-D4F3-4CF1-86BE-B6A2DF2216F8}" destId="{D2CCB286-2301-4AED-8051-C992B139B820}" srcOrd="7" destOrd="0" presId="urn:microsoft.com/office/officeart/2005/8/layout/hChevron3"/>
    <dgm:cxn modelId="{A427E81E-C16A-4EBE-AA2F-3D98FB109B53}" type="presParOf" srcId="{346DB2FF-D4F3-4CF1-86BE-B6A2DF2216F8}" destId="{F1332FE4-366D-47A8-A3B5-57BDB3202606}" srcOrd="8" destOrd="0" presId="urn:microsoft.com/office/officeart/2005/8/layout/hChevron3"/>
    <dgm:cxn modelId="{2DF3E87B-C06C-4718-BC1E-CE10E0B509A9}" type="presParOf" srcId="{346DB2FF-D4F3-4CF1-86BE-B6A2DF2216F8}" destId="{FBFB2822-7D6A-499C-A0C4-086EDE9F4C47}" srcOrd="9" destOrd="0" presId="urn:microsoft.com/office/officeart/2005/8/layout/hChevron3"/>
    <dgm:cxn modelId="{0956EE40-817C-48FB-A613-561E391FC95F}" type="presParOf" srcId="{346DB2FF-D4F3-4CF1-86BE-B6A2DF2216F8}" destId="{BD88F82A-4AF4-468C-9CA1-861BD0546EB9}" srcOrd="10" destOrd="0" presId="urn:microsoft.com/office/officeart/2005/8/layout/hChevron3"/>
    <dgm:cxn modelId="{8B14E032-9455-4079-B091-5D8B47231EB0}" type="presParOf" srcId="{346DB2FF-D4F3-4CF1-86BE-B6A2DF2216F8}" destId="{CE292898-3777-436D-8CE1-266E9F5ABD1B}" srcOrd="11" destOrd="0" presId="urn:microsoft.com/office/officeart/2005/8/layout/hChevron3"/>
    <dgm:cxn modelId="{D21681DA-1FFD-4E9E-A191-7651EA321959}" type="presParOf" srcId="{346DB2FF-D4F3-4CF1-86BE-B6A2DF2216F8}" destId="{8FE97B90-A44B-4A93-A4BD-274C9AB754D7}" srcOrd="12" destOrd="0" presId="urn:microsoft.com/office/officeart/2005/8/layout/hChevron3"/>
  </dgm:cxnLst>
  <dgm:bg>
    <a:noFill/>
  </dgm:bg>
  <dgm:whole/>
  <dgm:extLst>
    <a:ext uri="http://schemas.microsoft.com/office/drawing/2008/diagram">
      <dsp:dataModelExt xmlns:dsp="http://schemas.microsoft.com/office/drawing/2008/diagram" xmlns="" relId="rId20"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F8D3C1-011D-4466-894A-57AA0CFBE1FC}">
      <dsp:nvSpPr>
        <dsp:cNvPr id="0" name=""/>
        <dsp:cNvSpPr/>
      </dsp:nvSpPr>
      <dsp:spPr>
        <a:xfrm>
          <a:off x="1084" y="57894"/>
          <a:ext cx="1325751" cy="722411"/>
        </a:xfrm>
        <a:prstGeom prst="homePlate">
          <a:avLst/>
        </a:prstGeom>
        <a:solidFill>
          <a:srgbClr val="0A02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lvl="0" algn="ctr" defTabSz="533400">
            <a:lnSpc>
              <a:spcPct val="90000"/>
            </a:lnSpc>
            <a:spcBef>
              <a:spcPct val="0"/>
            </a:spcBef>
            <a:spcAft>
              <a:spcPct val="35000"/>
            </a:spcAft>
          </a:pPr>
          <a:r>
            <a:rPr lang="sr-Latn-CS" sz="1200" b="1" kern="1200" dirty="0" smtClean="0">
              <a:solidFill>
                <a:schemeClr val="bg1"/>
              </a:solidFill>
              <a:latin typeface="Arial" pitchFamily="34" charset="0"/>
              <a:cs typeface="Arial" pitchFamily="34" charset="0"/>
            </a:rPr>
            <a:t>Proizvodnja</a:t>
          </a:r>
          <a:endParaRPr lang="en-US" sz="1200" b="1" kern="1200" dirty="0">
            <a:solidFill>
              <a:schemeClr val="bg1"/>
            </a:solidFill>
            <a:latin typeface="Arial" pitchFamily="34" charset="0"/>
            <a:cs typeface="Arial" pitchFamily="34" charset="0"/>
          </a:endParaRPr>
        </a:p>
      </dsp:txBody>
      <dsp:txXfrm>
        <a:off x="1084" y="57894"/>
        <a:ext cx="1325751" cy="722411"/>
      </dsp:txXfrm>
    </dsp:sp>
    <dsp:sp modelId="{500CBBB6-D29D-48D9-93D4-5106BA90AA2A}">
      <dsp:nvSpPr>
        <dsp:cNvPr id="0" name=""/>
        <dsp:cNvSpPr/>
      </dsp:nvSpPr>
      <dsp:spPr>
        <a:xfrm>
          <a:off x="965630" y="57894"/>
          <a:ext cx="1655659" cy="722411"/>
        </a:xfrm>
        <a:prstGeom prst="chevron">
          <a:avLst/>
        </a:prstGeom>
        <a:solidFill>
          <a:srgbClr val="0A02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sr-Latn-CS" sz="1200" b="1" kern="1200" dirty="0" smtClean="0">
              <a:solidFill>
                <a:schemeClr val="bg1"/>
              </a:solidFill>
              <a:latin typeface="Arial" pitchFamily="34" charset="0"/>
              <a:cs typeface="Arial" pitchFamily="34" charset="0"/>
            </a:rPr>
            <a:t>Transport</a:t>
          </a:r>
          <a:endParaRPr lang="en-US" sz="1200" b="1" kern="1200" dirty="0">
            <a:solidFill>
              <a:schemeClr val="bg1"/>
            </a:solidFill>
            <a:latin typeface="Arial" pitchFamily="34" charset="0"/>
            <a:cs typeface="Arial" pitchFamily="34" charset="0"/>
          </a:endParaRPr>
        </a:p>
      </dsp:txBody>
      <dsp:txXfrm>
        <a:off x="965630" y="57894"/>
        <a:ext cx="1655659" cy="722411"/>
      </dsp:txXfrm>
    </dsp:sp>
    <dsp:sp modelId="{AF1E777A-4F43-4423-97F1-F0FC95126E01}">
      <dsp:nvSpPr>
        <dsp:cNvPr id="0" name=""/>
        <dsp:cNvSpPr/>
      </dsp:nvSpPr>
      <dsp:spPr>
        <a:xfrm>
          <a:off x="2260083" y="57894"/>
          <a:ext cx="1841355" cy="722411"/>
        </a:xfrm>
        <a:prstGeom prst="chevron">
          <a:avLst/>
        </a:prstGeom>
        <a:solidFill>
          <a:srgbClr val="0A02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sr-Latn-CS" sz="1200" b="1" kern="1200" dirty="0" smtClean="0">
              <a:solidFill>
                <a:schemeClr val="bg1"/>
              </a:solidFill>
              <a:latin typeface="Arial" pitchFamily="34" charset="0"/>
              <a:cs typeface="Arial" pitchFamily="34" charset="0"/>
            </a:rPr>
            <a:t>Skladištenje</a:t>
          </a:r>
          <a:endParaRPr lang="en-US" sz="1200" b="1" kern="1200" dirty="0">
            <a:solidFill>
              <a:schemeClr val="bg1"/>
            </a:solidFill>
            <a:latin typeface="Arial" pitchFamily="34" charset="0"/>
            <a:cs typeface="Arial" pitchFamily="34" charset="0"/>
          </a:endParaRPr>
        </a:p>
      </dsp:txBody>
      <dsp:txXfrm>
        <a:off x="2260083" y="57894"/>
        <a:ext cx="1841355" cy="722411"/>
      </dsp:txXfrm>
    </dsp:sp>
    <dsp:sp modelId="{234F0781-9F8F-4B6A-9FAB-8FF6D952673D}">
      <dsp:nvSpPr>
        <dsp:cNvPr id="0" name=""/>
        <dsp:cNvSpPr/>
      </dsp:nvSpPr>
      <dsp:spPr>
        <a:xfrm>
          <a:off x="3740233" y="57894"/>
          <a:ext cx="1561529" cy="722411"/>
        </a:xfrm>
        <a:prstGeom prst="chevron">
          <a:avLst/>
        </a:prstGeom>
        <a:solidFill>
          <a:srgbClr val="0A02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sr-Latn-CS" sz="1200" b="1" kern="1200" dirty="0" smtClean="0">
              <a:solidFill>
                <a:schemeClr val="bg1"/>
              </a:solidFill>
              <a:latin typeface="Arial" pitchFamily="34" charset="0"/>
              <a:cs typeface="Arial" pitchFamily="34" charset="0"/>
            </a:rPr>
            <a:t>Prerada</a:t>
          </a:r>
          <a:endParaRPr lang="en-US" sz="1200" b="1" kern="1200" dirty="0">
            <a:solidFill>
              <a:schemeClr val="bg1"/>
            </a:solidFill>
            <a:latin typeface="Arial" pitchFamily="34" charset="0"/>
            <a:cs typeface="Arial" pitchFamily="34" charset="0"/>
          </a:endParaRPr>
        </a:p>
      </dsp:txBody>
      <dsp:txXfrm>
        <a:off x="3740233" y="57894"/>
        <a:ext cx="1561529" cy="722411"/>
      </dsp:txXfrm>
    </dsp:sp>
    <dsp:sp modelId="{F1332FE4-366D-47A8-A3B5-57BDB3202606}">
      <dsp:nvSpPr>
        <dsp:cNvPr id="0" name=""/>
        <dsp:cNvSpPr/>
      </dsp:nvSpPr>
      <dsp:spPr>
        <a:xfrm>
          <a:off x="4940556" y="57894"/>
          <a:ext cx="1708973" cy="722411"/>
        </a:xfrm>
        <a:prstGeom prst="chevron">
          <a:avLst/>
        </a:prstGeom>
        <a:solidFill>
          <a:srgbClr val="0A02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sr-Latn-CS" sz="1200" b="1" kern="1200" dirty="0" smtClean="0">
              <a:solidFill>
                <a:schemeClr val="bg1"/>
              </a:solidFill>
              <a:latin typeface="Arial" pitchFamily="34" charset="0"/>
              <a:cs typeface="Arial" pitchFamily="34" charset="0"/>
            </a:rPr>
            <a:t>Proizvodnja</a:t>
          </a:r>
          <a:endParaRPr lang="en-US" sz="1200" b="1" kern="1200" dirty="0">
            <a:solidFill>
              <a:schemeClr val="bg1"/>
            </a:solidFill>
            <a:latin typeface="Arial" pitchFamily="34" charset="0"/>
            <a:cs typeface="Arial" pitchFamily="34" charset="0"/>
          </a:endParaRPr>
        </a:p>
      </dsp:txBody>
      <dsp:txXfrm>
        <a:off x="4940556" y="57894"/>
        <a:ext cx="1708973" cy="722411"/>
      </dsp:txXfrm>
    </dsp:sp>
    <dsp:sp modelId="{BD88F82A-4AF4-468C-9CA1-861BD0546EB9}">
      <dsp:nvSpPr>
        <dsp:cNvPr id="0" name=""/>
        <dsp:cNvSpPr/>
      </dsp:nvSpPr>
      <dsp:spPr>
        <a:xfrm>
          <a:off x="6288323" y="57894"/>
          <a:ext cx="1409768" cy="722411"/>
        </a:xfrm>
        <a:prstGeom prst="chevron">
          <a:avLst/>
        </a:prstGeom>
        <a:solidFill>
          <a:srgbClr val="0A02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sr-Latn-CS" sz="1200" b="1" kern="1200" dirty="0" smtClean="0">
              <a:solidFill>
                <a:schemeClr val="bg1"/>
              </a:solidFill>
              <a:latin typeface="Arial" pitchFamily="34" charset="0"/>
              <a:cs typeface="Arial" pitchFamily="34" charset="0"/>
            </a:rPr>
            <a:t>Uzgoj životinja</a:t>
          </a:r>
          <a:endParaRPr lang="en-US" sz="1200" b="1" kern="1200" dirty="0">
            <a:solidFill>
              <a:schemeClr val="bg1"/>
            </a:solidFill>
            <a:latin typeface="Arial" pitchFamily="34" charset="0"/>
            <a:cs typeface="Arial" pitchFamily="34" charset="0"/>
          </a:endParaRPr>
        </a:p>
      </dsp:txBody>
      <dsp:txXfrm>
        <a:off x="6288323" y="57894"/>
        <a:ext cx="1409768" cy="722411"/>
      </dsp:txXfrm>
    </dsp:sp>
    <dsp:sp modelId="{8FE97B90-A44B-4A93-A4BD-274C9AB754D7}">
      <dsp:nvSpPr>
        <dsp:cNvPr id="0" name=""/>
        <dsp:cNvSpPr/>
      </dsp:nvSpPr>
      <dsp:spPr>
        <a:xfrm>
          <a:off x="7336886" y="57894"/>
          <a:ext cx="1806029" cy="722411"/>
        </a:xfrm>
        <a:prstGeom prst="chevron">
          <a:avLst/>
        </a:prstGeom>
        <a:solidFill>
          <a:srgbClr val="0A02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lvl="0" algn="ctr" defTabSz="533400">
            <a:lnSpc>
              <a:spcPct val="90000"/>
            </a:lnSpc>
            <a:spcBef>
              <a:spcPct val="0"/>
            </a:spcBef>
            <a:spcAft>
              <a:spcPct val="35000"/>
            </a:spcAft>
          </a:pPr>
          <a:r>
            <a:rPr lang="sr-Latn-CS" sz="1200" b="1" kern="1200" dirty="0" smtClean="0">
              <a:solidFill>
                <a:schemeClr val="bg1"/>
              </a:solidFill>
              <a:latin typeface="Arial" pitchFamily="34" charset="0"/>
              <a:cs typeface="Arial" pitchFamily="34" charset="0"/>
            </a:rPr>
            <a:t>Prerađivačka </a:t>
          </a:r>
          <a:r>
            <a:rPr lang="sr-Latn-CS" sz="1200" b="1" kern="1200" dirty="0" smtClean="0">
              <a:solidFill>
                <a:schemeClr val="bg1"/>
              </a:solidFill>
              <a:latin typeface="Arial" pitchFamily="34" charset="0"/>
              <a:cs typeface="Arial" pitchFamily="34" charset="0"/>
            </a:rPr>
            <a:t>industrija</a:t>
          </a:r>
          <a:endParaRPr lang="en-US" sz="1200" b="1" kern="1200" dirty="0">
            <a:solidFill>
              <a:schemeClr val="bg1"/>
            </a:solidFill>
            <a:latin typeface="Arial" pitchFamily="34" charset="0"/>
            <a:cs typeface="Arial" pitchFamily="34" charset="0"/>
          </a:endParaRPr>
        </a:p>
      </dsp:txBody>
      <dsp:txXfrm>
        <a:off x="7336886" y="57894"/>
        <a:ext cx="1806029" cy="722411"/>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15A052B7-938D-4622-BA0B-ACC48AFB02C5}" type="datetimeFigureOut">
              <a:rPr lang="en-US" smtClean="0"/>
              <a:t>7/12/2011</a:t>
            </a:fld>
            <a:endParaRPr lang="en-US"/>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B7518782-5552-4905-8F2E-1A2FF4FA83B9}"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5CAD8C-E983-43E9-AC73-5B61591CC8E5}" type="datetimeFigureOut">
              <a:rPr lang="en-US" smtClean="0"/>
              <a:t>7/12/2011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CAD8C-E983-43E9-AC73-5B61591CC8E5}" type="datetimeFigureOut">
              <a:rPr lang="en-US" smtClean="0"/>
              <a:t>7/12/2011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CAD8C-E983-43E9-AC73-5B61591CC8E5}" type="datetimeFigureOut">
              <a:rPr lang="en-US" smtClean="0"/>
              <a:t>7/12/2011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CAD8C-E983-43E9-AC73-5B61591CC8E5}" type="datetimeFigureOut">
              <a:rPr lang="en-US" smtClean="0"/>
              <a:t>7/12/2011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5CAD8C-E983-43E9-AC73-5B61591CC8E5}" type="datetimeFigureOut">
              <a:rPr lang="en-US" smtClean="0"/>
              <a:t>7/12/2011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5CAD8C-E983-43E9-AC73-5B61591CC8E5}" type="datetimeFigureOut">
              <a:rPr lang="en-US" smtClean="0"/>
              <a:t>7/12/2011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5CAD8C-E983-43E9-AC73-5B61591CC8E5}" type="datetimeFigureOut">
              <a:rPr lang="en-US" smtClean="0"/>
              <a:t>7/12/2011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5CAD8C-E983-43E9-AC73-5B61591CC8E5}" type="datetimeFigureOut">
              <a:rPr lang="en-US" smtClean="0"/>
              <a:t>7/12/2011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CAD8C-E983-43E9-AC73-5B61591CC8E5}" type="datetimeFigureOut">
              <a:rPr lang="en-US" smtClean="0"/>
              <a:t>7/12/2011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CAD8C-E983-43E9-AC73-5B61591CC8E5}" type="datetimeFigureOut">
              <a:rPr lang="en-US" smtClean="0"/>
              <a:t>7/12/2011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CAD8C-E983-43E9-AC73-5B61591CC8E5}" type="datetimeFigureOut">
              <a:rPr lang="en-US" smtClean="0"/>
              <a:t>7/12/2011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DA794-DAFD-437D-98E4-0F970267F0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CAD8C-E983-43E9-AC73-5B61591CC8E5}" type="datetimeFigureOut">
              <a:rPr lang="en-US" smtClean="0"/>
              <a:t>7/12/2011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BDA794-DAFD-437D-98E4-0F970267F0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18" Type="http://schemas.openxmlformats.org/officeDocument/2006/relationships/image" Target="../media/image17.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17" Type="http://schemas.openxmlformats.org/officeDocument/2006/relationships/image" Target="../media/image16.jpeg"/><Relationship Id="rId2" Type="http://schemas.openxmlformats.org/officeDocument/2006/relationships/image" Target="../media/image13.jpeg"/><Relationship Id="rId16" Type="http://schemas.openxmlformats.org/officeDocument/2006/relationships/image" Target="../media/image12.gif"/><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hyperlink" Target="http://europa.eu/index_en.htm" TargetMode="External"/><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image" Target="../media/image15.jpeg"/></Relationships>
</file>

<file path=ppt/slides/_rels/slide2.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18" Type="http://schemas.openxmlformats.org/officeDocument/2006/relationships/diagramQuickStyle" Target="../diagrams/quickStyle1.xml"/><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17" Type="http://schemas.openxmlformats.org/officeDocument/2006/relationships/diagramLayout" Target="../diagrams/layout1.xml"/><Relationship Id="rId2" Type="http://schemas.openxmlformats.org/officeDocument/2006/relationships/image" Target="../media/image13.jpeg"/><Relationship Id="rId16" Type="http://schemas.openxmlformats.org/officeDocument/2006/relationships/diagramData" Target="../diagrams/data1.xml"/><Relationship Id="rId20" Type="http://schemas.microsoft.com/office/2007/relationships/diagramDrawing" Target="../diagrams/drawing1.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19" Type="http://schemas.openxmlformats.org/officeDocument/2006/relationships/diagramColors" Target="../diagrams/colors1.xml"/><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vojvodina.sr.gov.yu/index.htm" TargetMode="External"/><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0.jpeg"/><Relationship Id="rId2" Type="http://schemas.openxmlformats.org/officeDocument/2006/relationships/image" Target="../media/image13.jpeg"/><Relationship Id="rId16"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jpeg"/><Relationship Id="rId15" Type="http://schemas.openxmlformats.org/officeDocument/2006/relationships/image" Target="../media/image12.gif"/><Relationship Id="rId10" Type="http://schemas.openxmlformats.org/officeDocument/2006/relationships/image" Target="../media/image8.jpe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hyperlink" Target="http://europa.eu/index_en.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heder copy"/>
          <p:cNvPicPr>
            <a:picLocks noChangeAspect="1" noChangeArrowheads="1"/>
          </p:cNvPicPr>
          <p:nvPr/>
        </p:nvPicPr>
        <p:blipFill>
          <a:blip r:embed="rId2" cstate="print"/>
          <a:srcRect/>
          <a:stretch>
            <a:fillRect/>
          </a:stretch>
        </p:blipFill>
        <p:spPr bwMode="auto">
          <a:xfrm>
            <a:off x="0" y="0"/>
            <a:ext cx="9144000" cy="1966913"/>
          </a:xfrm>
          <a:prstGeom prst="rect">
            <a:avLst/>
          </a:prstGeom>
          <a:noFill/>
          <a:ln w="9525">
            <a:noFill/>
            <a:miter lim="800000"/>
            <a:headEnd/>
            <a:tailEnd/>
          </a:ln>
        </p:spPr>
      </p:pic>
      <p:cxnSp>
        <p:nvCxnSpPr>
          <p:cNvPr id="5" name="Straight Connector 4"/>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6" name="Picture 5"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7"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8"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9"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0"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1"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2"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3"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4" name="TextBox 13"/>
          <p:cNvSpPr txBox="1"/>
          <p:nvPr/>
        </p:nvSpPr>
        <p:spPr>
          <a:xfrm>
            <a:off x="76200" y="6428601"/>
            <a:ext cx="2590800" cy="307777"/>
          </a:xfrm>
          <a:prstGeom prst="rect">
            <a:avLst/>
          </a:prstGeom>
          <a:noFill/>
        </p:spPr>
        <p:txBody>
          <a:bodyPr wrap="square" rtlCol="0">
            <a:spAutoFit/>
          </a:bodyPr>
          <a:lstStyle/>
          <a:p>
            <a:r>
              <a:rPr lang="sr-Latn-CS" sz="1400" b="1" dirty="0" smtClean="0">
                <a:solidFill>
                  <a:srgbClr val="0A0278"/>
                </a:solidFill>
              </a:rPr>
              <a:t>Novi Sad,</a:t>
            </a:r>
            <a:r>
              <a:rPr lang="sr-Latn-CS" sz="1400" b="1" baseline="0" dirty="0" smtClean="0">
                <a:solidFill>
                  <a:srgbClr val="0A0278"/>
                </a:solidFill>
              </a:rPr>
              <a:t> </a:t>
            </a:r>
            <a:r>
              <a:rPr lang="sr-Latn-CS" sz="1400" b="1" dirty="0" smtClean="0">
                <a:solidFill>
                  <a:srgbClr val="0A0278"/>
                </a:solidFill>
              </a:rPr>
              <a:t>13. Juli </a:t>
            </a:r>
            <a:r>
              <a:rPr lang="sr-Latn-CS" sz="1400" b="1" dirty="0" smtClean="0">
                <a:solidFill>
                  <a:srgbClr val="0A0278"/>
                </a:solidFill>
              </a:rPr>
              <a:t>2011, Novi Sad</a:t>
            </a:r>
            <a:endParaRPr lang="sr-Latn-CS" sz="1400" b="1" dirty="0">
              <a:solidFill>
                <a:srgbClr val="0A0278"/>
              </a:solidFill>
            </a:endParaRPr>
          </a:p>
        </p:txBody>
      </p:sp>
      <p:pic>
        <p:nvPicPr>
          <p:cNvPr id="15"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6"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400800"/>
            <a:ext cx="457200" cy="457200"/>
          </a:xfrm>
          <a:prstGeom prst="rect">
            <a:avLst/>
          </a:prstGeom>
          <a:noFill/>
        </p:spPr>
      </p:pic>
      <p:sp>
        <p:nvSpPr>
          <p:cNvPr id="17" name="TextBox 16"/>
          <p:cNvSpPr txBox="1"/>
          <p:nvPr/>
        </p:nvSpPr>
        <p:spPr>
          <a:xfrm>
            <a:off x="838200" y="2209800"/>
            <a:ext cx="7315200" cy="1200329"/>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sr-Latn-CS" sz="3600" b="1" dirty="0" smtClean="0">
                <a:ln w="18000">
                  <a:solidFill>
                    <a:srgbClr val="002060"/>
                  </a:solidFill>
                  <a:prstDash val="solid"/>
                  <a:miter lim="800000"/>
                </a:ln>
                <a:solidFill>
                  <a:schemeClr val="tx2">
                    <a:lumMod val="60000"/>
                    <a:lumOff val="40000"/>
                  </a:schemeClr>
                </a:solidFill>
                <a:effectLst>
                  <a:outerShdw blurRad="25500" dist="23000" dir="7020000" algn="tl">
                    <a:srgbClr val="000000">
                      <a:alpha val="50000"/>
                    </a:srgbClr>
                  </a:outerShdw>
                </a:effectLst>
                <a:latin typeface="Arial" pitchFamily="34" charset="0"/>
                <a:cs typeface="Arial" pitchFamily="34" charset="0"/>
              </a:rPr>
              <a:t>ZAKONSKA REGULATIVA EU </a:t>
            </a:r>
          </a:p>
          <a:p>
            <a:pPr algn="ctr"/>
            <a:r>
              <a:rPr lang="sr-Latn-CS" sz="3600" b="1" dirty="0" smtClean="0">
                <a:ln w="18000">
                  <a:solidFill>
                    <a:srgbClr val="002060"/>
                  </a:solidFill>
                  <a:prstDash val="solid"/>
                  <a:miter lim="800000"/>
                </a:ln>
                <a:solidFill>
                  <a:schemeClr val="tx2">
                    <a:lumMod val="60000"/>
                    <a:lumOff val="40000"/>
                  </a:schemeClr>
                </a:solidFill>
                <a:effectLst>
                  <a:outerShdw blurRad="25500" dist="23000" dir="7020000" algn="tl">
                    <a:srgbClr val="000000">
                      <a:alpha val="50000"/>
                    </a:srgbClr>
                  </a:outerShdw>
                </a:effectLst>
                <a:latin typeface="Arial" pitchFamily="34" charset="0"/>
                <a:cs typeface="Arial" pitchFamily="34" charset="0"/>
              </a:rPr>
              <a:t>ZA HRANU ZA ŽIVOTINJE</a:t>
            </a:r>
            <a:endParaRPr lang="en-US" sz="3600" b="1" dirty="0">
              <a:ln w="18000">
                <a:solidFill>
                  <a:srgbClr val="002060"/>
                </a:solidFill>
                <a:prstDash val="solid"/>
                <a:miter lim="800000"/>
              </a:ln>
              <a:solidFill>
                <a:schemeClr val="tx2">
                  <a:lumMod val="60000"/>
                  <a:lumOff val="40000"/>
                </a:schemeClr>
              </a:solidFill>
              <a:effectLst>
                <a:outerShdw blurRad="25500" dist="23000" dir="7020000" algn="tl">
                  <a:srgbClr val="000000">
                    <a:alpha val="50000"/>
                  </a:srgbClr>
                </a:outerShdw>
              </a:effectLst>
              <a:latin typeface="Arial" pitchFamily="34" charset="0"/>
              <a:cs typeface="Arial" pitchFamily="34" charset="0"/>
            </a:endParaRPr>
          </a:p>
        </p:txBody>
      </p:sp>
      <p:sp>
        <p:nvSpPr>
          <p:cNvPr id="18" name="TextBox 17"/>
          <p:cNvSpPr txBox="1"/>
          <p:nvPr/>
        </p:nvSpPr>
        <p:spPr>
          <a:xfrm>
            <a:off x="3276600" y="4038600"/>
            <a:ext cx="5181600" cy="830997"/>
          </a:xfrm>
          <a:prstGeom prst="rect">
            <a:avLst/>
          </a:prstGeom>
          <a:noFill/>
        </p:spPr>
        <p:txBody>
          <a:bodyPr wrap="square" rtlCol="0">
            <a:spAutoFit/>
          </a:bodyPr>
          <a:lstStyle/>
          <a:p>
            <a:r>
              <a:rPr lang="sr-Latn-CS" sz="2400" b="1" dirty="0" smtClean="0">
                <a:ln>
                  <a:solidFill>
                    <a:schemeClr val="tx1"/>
                  </a:solidFill>
                </a:ln>
                <a:solidFill>
                  <a:schemeClr val="tx2">
                    <a:lumMod val="60000"/>
                    <a:lumOff val="40000"/>
                  </a:schemeClr>
                </a:solidFill>
                <a:latin typeface="Arial" pitchFamily="34" charset="0"/>
                <a:cs typeface="Arial" pitchFamily="34" charset="0"/>
              </a:rPr>
              <a:t>mr Slavica Sredanović</a:t>
            </a:r>
          </a:p>
          <a:p>
            <a:r>
              <a:rPr lang="sr-Latn-CS" sz="2400" b="1" dirty="0" smtClean="0">
                <a:ln>
                  <a:solidFill>
                    <a:schemeClr val="tx1"/>
                  </a:solidFill>
                </a:ln>
                <a:solidFill>
                  <a:schemeClr val="tx2">
                    <a:lumMod val="60000"/>
                    <a:lumOff val="40000"/>
                  </a:schemeClr>
                </a:solidFill>
                <a:latin typeface="Arial" pitchFamily="34" charset="0"/>
                <a:cs typeface="Arial" pitchFamily="34" charset="0"/>
              </a:rPr>
              <a:t>dr Jovanka Lević </a:t>
            </a:r>
            <a:endParaRPr lang="en-US" sz="2400" b="1" dirty="0">
              <a:ln>
                <a:solidFill>
                  <a:schemeClr val="tx1"/>
                </a:solidFill>
              </a:ln>
              <a:solidFill>
                <a:schemeClr val="tx2">
                  <a:lumMod val="60000"/>
                  <a:lumOff val="40000"/>
                </a:schemeClr>
              </a:solidFill>
              <a:latin typeface="Arial" pitchFamily="34" charset="0"/>
              <a:cs typeface="Arial" pitchFamily="34" charset="0"/>
            </a:endParaRPr>
          </a:p>
        </p:txBody>
      </p:sp>
      <p:sp>
        <p:nvSpPr>
          <p:cNvPr id="19" name="TextBox 18"/>
          <p:cNvSpPr txBox="1"/>
          <p:nvPr/>
        </p:nvSpPr>
        <p:spPr>
          <a:xfrm>
            <a:off x="1763688" y="5600273"/>
            <a:ext cx="5832648" cy="276999"/>
          </a:xfrm>
          <a:prstGeom prst="rect">
            <a:avLst/>
          </a:prstGeom>
          <a:noFill/>
        </p:spPr>
        <p:txBody>
          <a:bodyPr wrap="square" rtlCol="0">
            <a:spAutoFit/>
          </a:bodyPr>
          <a:lstStyle/>
          <a:p>
            <a:r>
              <a:rPr lang="sr-Latn-CS" sz="1200" b="1" dirty="0" smtClean="0">
                <a:solidFill>
                  <a:srgbClr val="0A0278"/>
                </a:solidFill>
                <a:latin typeface="Arial" pitchFamily="34" charset="0"/>
                <a:cs typeface="Arial" pitchFamily="34" charset="0"/>
              </a:rPr>
              <a:t>Okrugli </a:t>
            </a:r>
            <a:r>
              <a:rPr lang="sr-Latn-CS" sz="1200" b="1" dirty="0" smtClean="0">
                <a:solidFill>
                  <a:srgbClr val="0A0278"/>
                </a:solidFill>
                <a:latin typeface="Arial" pitchFamily="34" charset="0"/>
                <a:cs typeface="Arial" pitchFamily="34" charset="0"/>
              </a:rPr>
              <a:t>sto - </a:t>
            </a:r>
            <a:r>
              <a:rPr lang="sr-Latn-CS" sz="1200" b="1" dirty="0" smtClean="0">
                <a:solidFill>
                  <a:srgbClr val="0A0278"/>
                </a:solidFill>
                <a:latin typeface="Arial" pitchFamily="34" charset="0"/>
                <a:cs typeface="Arial" pitchFamily="34" charset="0"/>
              </a:rPr>
              <a:t>EU </a:t>
            </a:r>
            <a:r>
              <a:rPr lang="en-US" sz="1200" b="1" dirty="0" smtClean="0">
                <a:solidFill>
                  <a:srgbClr val="0A0278"/>
                </a:solidFill>
                <a:latin typeface="Arial" pitchFamily="34" charset="0"/>
                <a:cs typeface="Arial" pitchFamily="34" charset="0"/>
              </a:rPr>
              <a:t>FP7-REGPOT-2007-3</a:t>
            </a:r>
            <a:r>
              <a:rPr lang="sr-Latn-CS" sz="1200" b="1" dirty="0" smtClean="0">
                <a:solidFill>
                  <a:srgbClr val="0A0278"/>
                </a:solidFill>
                <a:latin typeface="Arial" pitchFamily="34" charset="0"/>
                <a:cs typeface="Arial" pitchFamily="34" charset="0"/>
              </a:rPr>
              <a:t>, </a:t>
            </a:r>
            <a:r>
              <a:rPr lang="sr-Latn-CS" sz="1200" b="1" dirty="0" smtClean="0">
                <a:solidFill>
                  <a:srgbClr val="0A0278"/>
                </a:solidFill>
                <a:latin typeface="Arial" pitchFamily="34" charset="0"/>
                <a:cs typeface="Arial" pitchFamily="34" charset="0"/>
              </a:rPr>
              <a:t>projekat </a:t>
            </a:r>
            <a:r>
              <a:rPr lang="en-US" sz="1200" b="1" dirty="0" smtClean="0">
                <a:solidFill>
                  <a:srgbClr val="0A0278"/>
                </a:solidFill>
                <a:latin typeface="Arial" pitchFamily="34" charset="0"/>
                <a:cs typeface="Arial" pitchFamily="34" charset="0"/>
              </a:rPr>
              <a:t>FEED-TO-FOOD</a:t>
            </a:r>
            <a:r>
              <a:rPr lang="sr-Latn-CS" sz="1200" b="1" dirty="0" smtClean="0">
                <a:solidFill>
                  <a:srgbClr val="0A0278"/>
                </a:solidFill>
                <a:latin typeface="Arial" pitchFamily="34" charset="0"/>
                <a:cs typeface="Arial" pitchFamily="34" charset="0"/>
              </a:rPr>
              <a:t>, Ga 207043 </a:t>
            </a:r>
            <a:endParaRPr lang="sr-Latn-CS" sz="1200" b="1" dirty="0">
              <a:solidFill>
                <a:srgbClr val="0A0278"/>
              </a:solidFill>
              <a:latin typeface="Arial" pitchFamily="34" charset="0"/>
              <a:cs typeface="Arial" pitchFamily="34" charset="0"/>
            </a:endParaRPr>
          </a:p>
        </p:txBody>
      </p:sp>
      <p:pic>
        <p:nvPicPr>
          <p:cNvPr id="20" name="Picture 10" descr="EUROPA logo, European Union">
            <a:hlinkClick r:id="rId14"/>
          </p:cNvPr>
          <p:cNvPicPr>
            <a:picLocks noChangeAspect="1" noChangeArrowheads="1"/>
          </p:cNvPicPr>
          <p:nvPr/>
        </p:nvPicPr>
        <p:blipFill>
          <a:blip r:embed="rId15" cstate="print"/>
          <a:srcRect/>
          <a:stretch>
            <a:fillRect/>
          </a:stretch>
        </p:blipFill>
        <p:spPr bwMode="auto">
          <a:xfrm>
            <a:off x="3707904" y="332656"/>
            <a:ext cx="1608535" cy="56011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220072"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627784" y="6381328"/>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6444208"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6853709"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4576564"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3695898"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151759"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206130" y="6429375"/>
            <a:ext cx="285750" cy="357188"/>
          </a:xfrm>
          <a:prstGeom prst="rect">
            <a:avLst/>
          </a:prstGeom>
          <a:noFill/>
          <a:ln w="9525">
            <a:noFill/>
            <a:miter lim="800000"/>
            <a:headEnd/>
            <a:tailEnd/>
          </a:ln>
        </p:spPr>
      </p:pic>
      <p:sp>
        <p:nvSpPr>
          <p:cNvPr id="15" name="TextBox 14"/>
          <p:cNvSpPr txBox="1"/>
          <p:nvPr/>
        </p:nvSpPr>
        <p:spPr>
          <a:xfrm>
            <a:off x="-36512" y="6428601"/>
            <a:ext cx="2590800" cy="307777"/>
          </a:xfrm>
          <a:prstGeom prst="rect">
            <a:avLst/>
          </a:prstGeom>
          <a:noFill/>
        </p:spPr>
        <p:txBody>
          <a:bodyPr wrap="square" rtlCol="0">
            <a:spAutoFit/>
          </a:bodyPr>
          <a:lstStyle/>
          <a:p>
            <a:r>
              <a:rPr lang="sr-Latn-CS" sz="1400" b="1" dirty="0" smtClean="0">
                <a:solidFill>
                  <a:schemeClr val="tx2"/>
                </a:solidFill>
              </a:rPr>
              <a:t>Novi Sad,</a:t>
            </a:r>
            <a:r>
              <a:rPr lang="sr-Latn-CS" sz="1400" b="1" baseline="0" dirty="0" smtClean="0">
                <a:solidFill>
                  <a:schemeClr val="tx2"/>
                </a:solidFill>
              </a:rPr>
              <a:t> </a:t>
            </a:r>
            <a:r>
              <a:rPr lang="sr-Latn-CS" sz="1400" b="1" dirty="0" smtClean="0">
                <a:solidFill>
                  <a:schemeClr val="tx2"/>
                </a:solidFill>
              </a:rPr>
              <a:t>13. Juli </a:t>
            </a:r>
            <a:r>
              <a:rPr lang="sr-Latn-CS" sz="1400" b="1" dirty="0" smtClean="0">
                <a:solidFill>
                  <a:schemeClr val="tx2"/>
                </a:solidFill>
              </a:rPr>
              <a:t>2011, Novi Sad</a:t>
            </a:r>
            <a:endParaRPr lang="sr-Latn-CS" sz="1400" b="1" dirty="0">
              <a:solidFill>
                <a:schemeClr val="tx2"/>
              </a:solidFill>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7330008"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5842992" y="6381328"/>
            <a:ext cx="457200" cy="457200"/>
          </a:xfrm>
          <a:prstGeom prst="rect">
            <a:avLst/>
          </a:prstGeom>
          <a:noFill/>
        </p:spPr>
      </p:pic>
      <p:pic>
        <p:nvPicPr>
          <p:cNvPr id="1032" name="Picture 8" descr="http://ec.europa.eu/cyprus/images/20110524_efsa.jpg"/>
          <p:cNvPicPr>
            <a:picLocks noChangeAspect="1" noChangeArrowheads="1"/>
          </p:cNvPicPr>
          <p:nvPr/>
        </p:nvPicPr>
        <p:blipFill>
          <a:blip r:embed="rId14" cstate="print">
            <a:clrChange>
              <a:clrFrom>
                <a:srgbClr val="FEFFFD"/>
              </a:clrFrom>
              <a:clrTo>
                <a:srgbClr val="FEFFFD">
                  <a:alpha val="0"/>
                </a:srgbClr>
              </a:clrTo>
            </a:clrChange>
          </a:blip>
          <a:srcRect/>
          <a:stretch>
            <a:fillRect/>
          </a:stretch>
        </p:blipFill>
        <p:spPr bwMode="auto">
          <a:xfrm>
            <a:off x="8232576" y="6305304"/>
            <a:ext cx="803920" cy="552696"/>
          </a:xfrm>
          <a:prstGeom prst="rect">
            <a:avLst/>
          </a:prstGeom>
          <a:noFill/>
        </p:spPr>
      </p:pic>
      <p:pic>
        <p:nvPicPr>
          <p:cNvPr id="1034" name="Picture 10" descr="EUROPA logo, European Union">
            <a:hlinkClick r:id="rId15"/>
          </p:cNvPr>
          <p:cNvPicPr>
            <a:picLocks noChangeAspect="1" noChangeArrowheads="1"/>
          </p:cNvPicPr>
          <p:nvPr/>
        </p:nvPicPr>
        <p:blipFill>
          <a:blip r:embed="rId16" cstate="print"/>
          <a:srcRect/>
          <a:stretch>
            <a:fillRect/>
          </a:stretch>
        </p:blipFill>
        <p:spPr bwMode="auto">
          <a:xfrm>
            <a:off x="107504" y="60573"/>
            <a:ext cx="1608535" cy="560115"/>
          </a:xfrm>
          <a:prstGeom prst="rect">
            <a:avLst/>
          </a:prstGeom>
          <a:noFill/>
        </p:spPr>
      </p:pic>
      <p:pic>
        <p:nvPicPr>
          <p:cNvPr id="25" name="Picture 12" descr="http://www.reci.ba/reciba_glasnik/photos/Srbija_EU2018.jpg"/>
          <p:cNvPicPr>
            <a:picLocks noChangeAspect="1" noChangeArrowheads="1"/>
          </p:cNvPicPr>
          <p:nvPr/>
        </p:nvPicPr>
        <p:blipFill>
          <a:blip r:embed="rId17" cstate="print"/>
          <a:srcRect/>
          <a:stretch>
            <a:fillRect/>
          </a:stretch>
        </p:blipFill>
        <p:spPr bwMode="auto">
          <a:xfrm>
            <a:off x="611560" y="675932"/>
            <a:ext cx="7430654" cy="5561380"/>
          </a:xfrm>
          <a:prstGeom prst="rect">
            <a:avLst/>
          </a:prstGeom>
          <a:noFill/>
        </p:spPr>
      </p:pic>
      <p:pic>
        <p:nvPicPr>
          <p:cNvPr id="26" name="Picture 2"/>
          <p:cNvPicPr>
            <a:picLocks noChangeAspect="1" noChangeArrowheads="1"/>
          </p:cNvPicPr>
          <p:nvPr/>
        </p:nvPicPr>
        <p:blipFill>
          <a:blip r:embed="rId18" cstate="print">
            <a:clrChange>
              <a:clrFrom>
                <a:srgbClr val="FFFFFF"/>
              </a:clrFrom>
              <a:clrTo>
                <a:srgbClr val="FFFFFF">
                  <a:alpha val="0"/>
                </a:srgbClr>
              </a:clrTo>
            </a:clrChange>
            <a:duotone>
              <a:schemeClr val="bg2">
                <a:shade val="45000"/>
                <a:satMod val="135000"/>
              </a:schemeClr>
              <a:prstClr val="white"/>
            </a:duotone>
          </a:blip>
          <a:srcRect/>
          <a:stretch>
            <a:fillRect/>
          </a:stretch>
        </p:blipFill>
        <p:spPr bwMode="auto">
          <a:xfrm>
            <a:off x="3923928" y="2564904"/>
            <a:ext cx="1800225" cy="2162175"/>
          </a:xfrm>
          <a:prstGeom prst="rect">
            <a:avLst/>
          </a:prstGeom>
          <a:noFill/>
          <a:ln w="9525">
            <a:noFill/>
            <a:miter lim="800000"/>
            <a:headEnd/>
            <a:tailEnd/>
          </a:ln>
        </p:spPr>
      </p:pic>
      <p:sp>
        <p:nvSpPr>
          <p:cNvPr id="27" name="TextBox 26"/>
          <p:cNvSpPr txBox="1"/>
          <p:nvPr/>
        </p:nvSpPr>
        <p:spPr>
          <a:xfrm>
            <a:off x="2843808" y="1988840"/>
            <a:ext cx="3960440" cy="523220"/>
          </a:xfrm>
          <a:prstGeom prst="rect">
            <a:avLst/>
          </a:prstGeom>
          <a:noFill/>
        </p:spPr>
        <p:txBody>
          <a:bodyPr wrap="square" rtlCol="0">
            <a:spAutoFit/>
          </a:bodyPr>
          <a:lstStyle/>
          <a:p>
            <a:r>
              <a:rPr lang="sr-Latn-CS" sz="2800" b="1" dirty="0" smtClean="0">
                <a:solidFill>
                  <a:schemeClr val="bg1"/>
                </a:solidFill>
                <a:latin typeface="Arial" pitchFamily="34" charset="0"/>
                <a:cs typeface="Arial" pitchFamily="34" charset="0"/>
              </a:rPr>
              <a:t>HVALA  NA  PAŽNJI</a:t>
            </a:r>
            <a:endParaRPr lang="en-US" sz="2800" b="1" dirty="0">
              <a:solidFill>
                <a:schemeClr val="bg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5" name="TextBox 14"/>
          <p:cNvSpPr txBox="1"/>
          <p:nvPr/>
        </p:nvSpPr>
        <p:spPr>
          <a:xfrm>
            <a:off x="76200" y="6428601"/>
            <a:ext cx="2590800" cy="307777"/>
          </a:xfrm>
          <a:prstGeom prst="rect">
            <a:avLst/>
          </a:prstGeom>
          <a:noFill/>
        </p:spPr>
        <p:txBody>
          <a:bodyPr wrap="square" rtlCol="0">
            <a:spAutoFit/>
          </a:bodyPr>
          <a:lstStyle/>
          <a:p>
            <a:r>
              <a:rPr lang="sr-Latn-CS" sz="1400" b="1" dirty="0" smtClean="0">
                <a:solidFill>
                  <a:schemeClr val="tx2"/>
                </a:solidFill>
              </a:rPr>
              <a:t>Novi Sad,</a:t>
            </a:r>
            <a:r>
              <a:rPr lang="sr-Latn-CS" sz="1400" b="1" baseline="0" dirty="0" smtClean="0">
                <a:solidFill>
                  <a:schemeClr val="tx2"/>
                </a:solidFill>
              </a:rPr>
              <a:t> </a:t>
            </a:r>
            <a:r>
              <a:rPr lang="sr-Latn-CS" sz="1400" b="1" dirty="0" smtClean="0">
                <a:solidFill>
                  <a:schemeClr val="tx2"/>
                </a:solidFill>
              </a:rPr>
              <a:t>13. Juli </a:t>
            </a:r>
            <a:r>
              <a:rPr lang="sr-Latn-CS" sz="1400" b="1" dirty="0" smtClean="0">
                <a:solidFill>
                  <a:schemeClr val="tx2"/>
                </a:solidFill>
              </a:rPr>
              <a:t>2011, Novi Sad</a:t>
            </a:r>
            <a:endParaRPr lang="sr-Latn-CS" sz="1400" b="1" dirty="0">
              <a:solidFill>
                <a:schemeClr val="tx2"/>
              </a:solidFill>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400800"/>
            <a:ext cx="457200" cy="457200"/>
          </a:xfrm>
          <a:prstGeom prst="rect">
            <a:avLst/>
          </a:prstGeom>
          <a:noFill/>
        </p:spPr>
      </p:pic>
      <p:pic>
        <p:nvPicPr>
          <p:cNvPr id="18" name="Picture 10" descr="EUROPA logo, European Union">
            <a:hlinkClick r:id="rId14"/>
          </p:cNvPr>
          <p:cNvPicPr>
            <a:picLocks noChangeAspect="1" noChangeArrowheads="1"/>
          </p:cNvPicPr>
          <p:nvPr/>
        </p:nvPicPr>
        <p:blipFill>
          <a:blip r:embed="rId15" cstate="print"/>
          <a:srcRect/>
          <a:stretch>
            <a:fillRect/>
          </a:stretch>
        </p:blipFill>
        <p:spPr bwMode="auto">
          <a:xfrm>
            <a:off x="107504" y="60573"/>
            <a:ext cx="1608535" cy="560115"/>
          </a:xfrm>
          <a:prstGeom prst="rect">
            <a:avLst/>
          </a:prstGeom>
          <a:noFill/>
        </p:spPr>
      </p:pic>
      <p:sp>
        <p:nvSpPr>
          <p:cNvPr id="19" name="TextBox 18"/>
          <p:cNvSpPr txBox="1"/>
          <p:nvPr/>
        </p:nvSpPr>
        <p:spPr>
          <a:xfrm>
            <a:off x="899592" y="980729"/>
            <a:ext cx="7704856" cy="4104456"/>
          </a:xfrm>
          <a:prstGeom prst="rect">
            <a:avLst/>
          </a:prstGeom>
          <a:noFill/>
        </p:spPr>
        <p:txBody>
          <a:bodyPr wrap="square" rtlCol="0">
            <a:spAutoFit/>
          </a:bodyPr>
          <a:lstStyle/>
          <a:p>
            <a:r>
              <a:rPr lang="sr-Latn-CS" b="1" dirty="0" smtClean="0">
                <a:solidFill>
                  <a:srgbClr val="0A0278"/>
                </a:solidFill>
                <a:latin typeface="Arial" pitchFamily="34" charset="0"/>
                <a:cs typeface="Arial" pitchFamily="34" charset="0"/>
              </a:rPr>
              <a:t>Hrana za životinje je kritična karika lanca hrane koja ima direktan uticaj na zdravlje i dobrobit životinja, a takođe i na bezbednost namirnica za ljude i javno zdravlje.</a:t>
            </a:r>
          </a:p>
          <a:p>
            <a:endParaRPr lang="sr-Latn-CS" b="1" dirty="0">
              <a:solidFill>
                <a:srgbClr val="0A0278"/>
              </a:solidFill>
              <a:latin typeface="Arial" pitchFamily="34" charset="0"/>
              <a:cs typeface="Arial" pitchFamily="34" charset="0"/>
            </a:endParaRPr>
          </a:p>
          <a:p>
            <a:r>
              <a:rPr lang="sr-Latn-CS" b="1" dirty="0" smtClean="0">
                <a:solidFill>
                  <a:srgbClr val="0A0278"/>
                </a:solidFill>
                <a:latin typeface="Arial" pitchFamily="34" charset="0"/>
                <a:cs typeface="Arial" pitchFamily="34" charset="0"/>
              </a:rPr>
              <a:t>Nakon poznatih kriza EU </a:t>
            </a:r>
            <a:r>
              <a:rPr lang="sr-Latn-CS" b="1" dirty="0" smtClean="0">
                <a:solidFill>
                  <a:srgbClr val="0A0278"/>
                </a:solidFill>
                <a:latin typeface="Arial" pitchFamily="34" charset="0"/>
                <a:cs typeface="Arial" pitchFamily="34" charset="0"/>
              </a:rPr>
              <a:t>je fundamentalno promenila propise za hranu za </a:t>
            </a:r>
            <a:r>
              <a:rPr lang="sr-Latn-CS" b="1" dirty="0" smtClean="0">
                <a:solidFill>
                  <a:srgbClr val="0A0278"/>
                </a:solidFill>
                <a:latin typeface="Arial" pitchFamily="34" charset="0"/>
                <a:cs typeface="Arial" pitchFamily="34" charset="0"/>
              </a:rPr>
              <a:t>životinje</a:t>
            </a:r>
          </a:p>
          <a:p>
            <a:pPr marL="631825" lvl="1" indent="-174625">
              <a:buFont typeface="Arial" pitchFamily="34" charset="0"/>
              <a:buChar char="•"/>
            </a:pPr>
            <a:r>
              <a:rPr lang="sr-Latn-CS" b="1" dirty="0" smtClean="0">
                <a:solidFill>
                  <a:srgbClr val="0A0278"/>
                </a:solidFill>
                <a:latin typeface="Arial" pitchFamily="34" charset="0"/>
                <a:cs typeface="Arial" pitchFamily="34" charset="0"/>
              </a:rPr>
              <a:t>BSE</a:t>
            </a:r>
          </a:p>
          <a:p>
            <a:pPr marL="631825" lvl="1" indent="-174625">
              <a:buFont typeface="Arial" pitchFamily="34" charset="0"/>
              <a:buChar char="•"/>
            </a:pPr>
            <a:r>
              <a:rPr lang="sr-Latn-CS" b="1" dirty="0" smtClean="0">
                <a:solidFill>
                  <a:srgbClr val="0A0278"/>
                </a:solidFill>
                <a:latin typeface="Arial" pitchFamily="34" charset="0"/>
                <a:cs typeface="Arial" pitchFamily="34" charset="0"/>
              </a:rPr>
              <a:t>Dioxin</a:t>
            </a:r>
          </a:p>
          <a:p>
            <a:pPr marL="631825" lvl="1" indent="-174625">
              <a:buFont typeface="Arial" pitchFamily="34" charset="0"/>
              <a:buChar char="•"/>
            </a:pPr>
            <a:r>
              <a:rPr lang="sr-Latn-CS" b="1" dirty="0" smtClean="0">
                <a:solidFill>
                  <a:srgbClr val="0A0278"/>
                </a:solidFill>
                <a:latin typeface="Arial" pitchFamily="34" charset="0"/>
                <a:cs typeface="Arial" pitchFamily="34" charset="0"/>
              </a:rPr>
              <a:t>Melanin............</a:t>
            </a:r>
            <a:endParaRPr lang="sr-Latn-CS" b="1" dirty="0" smtClean="0">
              <a:solidFill>
                <a:srgbClr val="0A0278"/>
              </a:solidFill>
              <a:latin typeface="Arial" pitchFamily="34" charset="0"/>
              <a:cs typeface="Arial" pitchFamily="34" charset="0"/>
            </a:endParaRPr>
          </a:p>
          <a:p>
            <a:endParaRPr lang="sr-Latn-CS" sz="800" b="1" dirty="0" smtClean="0">
              <a:solidFill>
                <a:srgbClr val="0A0278"/>
              </a:solidFill>
              <a:latin typeface="Arial" pitchFamily="34" charset="0"/>
              <a:cs typeface="Arial" pitchFamily="34" charset="0"/>
            </a:endParaRPr>
          </a:p>
          <a:p>
            <a:r>
              <a:rPr lang="sr-Latn-CS" b="1" dirty="0" smtClean="0">
                <a:solidFill>
                  <a:srgbClr val="0A0278"/>
                </a:solidFill>
                <a:latin typeface="Arial" pitchFamily="34" charset="0"/>
                <a:cs typeface="Arial" pitchFamily="34" charset="0"/>
              </a:rPr>
              <a:t>Direktiva 178/2002  i propisi koji polaze od </a:t>
            </a:r>
            <a:r>
              <a:rPr lang="sr-Latn-CS" b="1" dirty="0" smtClean="0">
                <a:solidFill>
                  <a:srgbClr val="0A0278"/>
                </a:solidFill>
                <a:latin typeface="Arial" pitchFamily="34" charset="0"/>
                <a:cs typeface="Arial" pitchFamily="34" charset="0"/>
              </a:rPr>
              <a:t>nje su </a:t>
            </a:r>
            <a:r>
              <a:rPr lang="sr-Latn-CS" b="1" dirty="0" smtClean="0">
                <a:solidFill>
                  <a:srgbClr val="0A0278"/>
                </a:solidFill>
                <a:latin typeface="Arial" pitchFamily="34" charset="0"/>
                <a:cs typeface="Arial" pitchFamily="34" charset="0"/>
              </a:rPr>
              <a:t>bazirani </a:t>
            </a:r>
            <a:r>
              <a:rPr lang="sr-Latn-CS" b="1" dirty="0" smtClean="0">
                <a:solidFill>
                  <a:srgbClr val="0A0278"/>
                </a:solidFill>
                <a:latin typeface="Arial" pitchFamily="34" charset="0"/>
                <a:cs typeface="Arial" pitchFamily="34" charset="0"/>
              </a:rPr>
              <a:t>na principu da su u svim fazama proizvodnje, prerade i distribucije  privredni subjekti odgovorni </a:t>
            </a:r>
            <a:r>
              <a:rPr lang="sr-Latn-CS" b="1" dirty="0" smtClean="0">
                <a:solidFill>
                  <a:srgbClr val="0A0278"/>
                </a:solidFill>
                <a:latin typeface="Arial" pitchFamily="34" charset="0"/>
                <a:cs typeface="Arial" pitchFamily="34" charset="0"/>
              </a:rPr>
              <a:t>da </a:t>
            </a:r>
            <a:r>
              <a:rPr lang="sr-Latn-CS" b="1" dirty="0" smtClean="0">
                <a:solidFill>
                  <a:srgbClr val="0A0278"/>
                </a:solidFill>
                <a:latin typeface="Arial" pitchFamily="34" charset="0"/>
                <a:cs typeface="Arial" pitchFamily="34" charset="0"/>
              </a:rPr>
              <a:t>obezbede da hrana i hrana za životinje dostignu relevantne zahteve propisa u poslovima pod njihovom kontrolom (zdrava i bezbedna hrana</a:t>
            </a:r>
            <a:r>
              <a:rPr lang="sr-Latn-CS" b="1" dirty="0" smtClean="0">
                <a:solidFill>
                  <a:srgbClr val="0A0278"/>
                </a:solidFill>
                <a:latin typeface="Arial" pitchFamily="34" charset="0"/>
                <a:cs typeface="Arial" pitchFamily="34" charset="0"/>
              </a:rPr>
              <a:t>)</a:t>
            </a:r>
            <a:endParaRPr lang="sr-Latn-CS" b="1" dirty="0" smtClean="0">
              <a:solidFill>
                <a:srgbClr val="0A0278"/>
              </a:solidFill>
              <a:latin typeface="Arial" pitchFamily="34" charset="0"/>
              <a:cs typeface="Arial" pitchFamily="34" charset="0"/>
            </a:endParaRPr>
          </a:p>
        </p:txBody>
      </p:sp>
      <p:graphicFrame>
        <p:nvGraphicFramePr>
          <p:cNvPr id="22" name="Diagram 21"/>
          <p:cNvGraphicFramePr/>
          <p:nvPr/>
        </p:nvGraphicFramePr>
        <p:xfrm>
          <a:off x="0" y="5334000"/>
          <a:ext cx="9144000" cy="838200"/>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5" name="TextBox 14"/>
          <p:cNvSpPr txBox="1"/>
          <p:nvPr/>
        </p:nvSpPr>
        <p:spPr>
          <a:xfrm>
            <a:off x="76200" y="6428601"/>
            <a:ext cx="2590800" cy="307777"/>
          </a:xfrm>
          <a:prstGeom prst="rect">
            <a:avLst/>
          </a:prstGeom>
          <a:noFill/>
        </p:spPr>
        <p:txBody>
          <a:bodyPr wrap="square" rtlCol="0">
            <a:spAutoFit/>
          </a:bodyPr>
          <a:lstStyle/>
          <a:p>
            <a:r>
              <a:rPr lang="sr-Latn-CS" sz="1400" b="1" dirty="0" smtClean="0">
                <a:solidFill>
                  <a:schemeClr val="tx2"/>
                </a:solidFill>
              </a:rPr>
              <a:t>Novi Sad,</a:t>
            </a:r>
            <a:r>
              <a:rPr lang="sr-Latn-CS" sz="1400" b="1" baseline="0" dirty="0" smtClean="0">
                <a:solidFill>
                  <a:schemeClr val="tx2"/>
                </a:solidFill>
              </a:rPr>
              <a:t> </a:t>
            </a:r>
            <a:r>
              <a:rPr lang="sr-Latn-CS" sz="1400" b="1" dirty="0" smtClean="0">
                <a:solidFill>
                  <a:schemeClr val="tx2"/>
                </a:solidFill>
              </a:rPr>
              <a:t>13. Juli </a:t>
            </a:r>
            <a:r>
              <a:rPr lang="sr-Latn-CS" sz="1400" b="1" dirty="0" smtClean="0">
                <a:solidFill>
                  <a:schemeClr val="tx2"/>
                </a:solidFill>
              </a:rPr>
              <a:t>2011, Novi Sad</a:t>
            </a:r>
            <a:endParaRPr lang="sr-Latn-CS" sz="1400" b="1" dirty="0">
              <a:solidFill>
                <a:schemeClr val="tx2"/>
              </a:solidFill>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400800"/>
            <a:ext cx="457200" cy="457200"/>
          </a:xfrm>
          <a:prstGeom prst="rect">
            <a:avLst/>
          </a:prstGeom>
          <a:noFill/>
        </p:spPr>
      </p:pic>
      <p:pic>
        <p:nvPicPr>
          <p:cNvPr id="18" name="Picture 10" descr="EUROPA logo, European Union">
            <a:hlinkClick r:id="rId14"/>
          </p:cNvPr>
          <p:cNvPicPr>
            <a:picLocks noChangeAspect="1" noChangeArrowheads="1"/>
          </p:cNvPicPr>
          <p:nvPr/>
        </p:nvPicPr>
        <p:blipFill>
          <a:blip r:embed="rId15" cstate="print"/>
          <a:srcRect/>
          <a:stretch>
            <a:fillRect/>
          </a:stretch>
        </p:blipFill>
        <p:spPr bwMode="auto">
          <a:xfrm>
            <a:off x="107504" y="60573"/>
            <a:ext cx="1608535" cy="560115"/>
          </a:xfrm>
          <a:prstGeom prst="rect">
            <a:avLst/>
          </a:prstGeom>
          <a:noFill/>
        </p:spPr>
      </p:pic>
      <p:sp>
        <p:nvSpPr>
          <p:cNvPr id="19" name="TextBox 18"/>
          <p:cNvSpPr txBox="1"/>
          <p:nvPr/>
        </p:nvSpPr>
        <p:spPr>
          <a:xfrm>
            <a:off x="179512" y="1277173"/>
            <a:ext cx="8915400" cy="5032147"/>
          </a:xfrm>
          <a:prstGeom prst="rect">
            <a:avLst/>
          </a:prstGeom>
          <a:noFill/>
        </p:spPr>
        <p:txBody>
          <a:bodyPr wrap="square" rtlCol="0">
            <a:spAutoFit/>
          </a:bodyPr>
          <a:lstStyle/>
          <a:p>
            <a:pPr marL="90488" indent="-90488">
              <a:spcBef>
                <a:spcPts val="600"/>
              </a:spcBef>
              <a:buFont typeface="Arial" pitchFamily="34" charset="0"/>
              <a:buChar char="•"/>
            </a:pPr>
            <a:r>
              <a:rPr lang="sr-Latn-CS" sz="1600" dirty="0" smtClean="0">
                <a:solidFill>
                  <a:schemeClr val="tx2"/>
                </a:solidFill>
                <a:latin typeface="Arial" pitchFamily="34" charset="0"/>
                <a:cs typeface="Arial" pitchFamily="34" charset="0"/>
              </a:rPr>
              <a:t>Opšta </a:t>
            </a:r>
            <a:r>
              <a:rPr lang="vi-VN" sz="1600" dirty="0" smtClean="0">
                <a:solidFill>
                  <a:schemeClr val="tx2"/>
                </a:solidFill>
                <a:latin typeface="Arial" pitchFamily="34" charset="0"/>
                <a:cs typeface="Arial" pitchFamily="34" charset="0"/>
              </a:rPr>
              <a:t>zakonska </a:t>
            </a:r>
            <a:r>
              <a:rPr lang="vi-VN" sz="1600" dirty="0" smtClean="0">
                <a:solidFill>
                  <a:schemeClr val="tx2"/>
                </a:solidFill>
                <a:latin typeface="Arial" pitchFamily="34" charset="0"/>
                <a:cs typeface="Arial" pitchFamily="34" charset="0"/>
              </a:rPr>
              <a:t>uredba kojom se određuju op</a:t>
            </a:r>
            <a:r>
              <a:rPr lang="sr-Latn-CS" sz="1600" dirty="0" smtClean="0">
                <a:solidFill>
                  <a:schemeClr val="tx2"/>
                </a:solidFill>
                <a:latin typeface="Arial" pitchFamily="34" charset="0"/>
                <a:cs typeface="Arial" pitchFamily="34" charset="0"/>
              </a:rPr>
              <a:t>šta</a:t>
            </a:r>
            <a:r>
              <a:rPr lang="vi-VN" sz="1600" dirty="0" smtClean="0">
                <a:solidFill>
                  <a:schemeClr val="tx2"/>
                </a:solidFill>
                <a:latin typeface="Arial" pitchFamily="34" charset="0"/>
                <a:cs typeface="Arial" pitchFamily="34" charset="0"/>
              </a:rPr>
              <a:t> načela i u</a:t>
            </a:r>
            <a:r>
              <a:rPr lang="sr-Latn-CS" sz="1600" dirty="0" smtClean="0">
                <a:solidFill>
                  <a:schemeClr val="tx2"/>
                </a:solidFill>
                <a:latin typeface="Arial" pitchFamily="34" charset="0"/>
                <a:cs typeface="Arial" pitchFamily="34" charset="0"/>
              </a:rPr>
              <a:t>slovi</a:t>
            </a:r>
            <a:r>
              <a:rPr lang="vi-VN" sz="1600" dirty="0" smtClean="0">
                <a:solidFill>
                  <a:schemeClr val="tx2"/>
                </a:solidFill>
                <a:latin typeface="Arial" pitchFamily="34" charset="0"/>
                <a:cs typeface="Arial" pitchFamily="34" charset="0"/>
              </a:rPr>
              <a:t> zakona o hrani </a:t>
            </a:r>
            <a:r>
              <a:rPr lang="sr-Latn-CS" sz="1600" dirty="0" smtClean="0">
                <a:solidFill>
                  <a:schemeClr val="tx2"/>
                </a:solidFill>
                <a:latin typeface="Arial" pitchFamily="34" charset="0"/>
                <a:cs typeface="Arial" pitchFamily="34" charset="0"/>
              </a:rPr>
              <a:t>(</a:t>
            </a:r>
            <a:r>
              <a:rPr lang="vi-VN" sz="1600" b="1" dirty="0" smtClean="0">
                <a:solidFill>
                  <a:schemeClr val="tx2"/>
                </a:solidFill>
                <a:latin typeface="Arial" pitchFamily="34" charset="0"/>
                <a:cs typeface="Arial" pitchFamily="34" charset="0"/>
              </a:rPr>
              <a:t>br. 178/2002)</a:t>
            </a:r>
          </a:p>
          <a:p>
            <a:pPr>
              <a:spcBef>
                <a:spcPts val="600"/>
              </a:spcBef>
            </a:pP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Uredba</a:t>
            </a:r>
            <a:r>
              <a:rPr lang="en-US" sz="1600" dirty="0" smtClean="0">
                <a:solidFill>
                  <a:schemeClr val="tx2"/>
                </a:solidFill>
                <a:latin typeface="Arial" pitchFamily="34" charset="0"/>
                <a:cs typeface="Arial" pitchFamily="34" charset="0"/>
              </a:rPr>
              <a:t> o </a:t>
            </a:r>
            <a:r>
              <a:rPr lang="en-US" sz="1600" dirty="0" err="1" smtClean="0">
                <a:solidFill>
                  <a:schemeClr val="tx2"/>
                </a:solidFill>
                <a:latin typeface="Arial" pitchFamily="34" charset="0"/>
                <a:cs typeface="Arial" pitchFamily="34" charset="0"/>
              </a:rPr>
              <a:t>higijeni</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hrane</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za</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životinje</a:t>
            </a:r>
            <a:r>
              <a:rPr lang="en-US" sz="1600" b="1" dirty="0" smtClean="0">
                <a:solidFill>
                  <a:schemeClr val="tx2"/>
                </a:solidFill>
                <a:latin typeface="Arial" pitchFamily="34" charset="0"/>
                <a:cs typeface="Arial" pitchFamily="34" charset="0"/>
              </a:rPr>
              <a:t> </a:t>
            </a:r>
            <a:r>
              <a:rPr lang="sr-Latn-CS" sz="1600" b="1" dirty="0" smtClean="0">
                <a:solidFill>
                  <a:schemeClr val="tx2"/>
                </a:solidFill>
                <a:latin typeface="Arial" pitchFamily="34" charset="0"/>
                <a:cs typeface="Arial" pitchFamily="34" charset="0"/>
              </a:rPr>
              <a:t>(</a:t>
            </a:r>
            <a:r>
              <a:rPr lang="en-US" sz="1600" b="1" dirty="0" smtClean="0">
                <a:solidFill>
                  <a:schemeClr val="tx2"/>
                </a:solidFill>
                <a:latin typeface="Arial" pitchFamily="34" charset="0"/>
                <a:cs typeface="Arial" pitchFamily="34" charset="0"/>
              </a:rPr>
              <a:t>br. 183/2005)</a:t>
            </a:r>
            <a:endParaRPr lang="sr-Latn-CS" sz="1600" b="1" dirty="0" smtClean="0">
              <a:solidFill>
                <a:schemeClr val="tx2"/>
              </a:solidFill>
              <a:latin typeface="Arial" pitchFamily="34" charset="0"/>
              <a:cs typeface="Arial" pitchFamily="34" charset="0"/>
            </a:endParaRPr>
          </a:p>
          <a:p>
            <a:pPr>
              <a:spcBef>
                <a:spcPts val="600"/>
              </a:spcBef>
            </a:pP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Uredba</a:t>
            </a:r>
            <a:r>
              <a:rPr lang="en-US" sz="1600" dirty="0" smtClean="0">
                <a:solidFill>
                  <a:schemeClr val="tx2"/>
                </a:solidFill>
                <a:latin typeface="Arial" pitchFamily="34" charset="0"/>
                <a:cs typeface="Arial" pitchFamily="34" charset="0"/>
              </a:rPr>
              <a:t> o </a:t>
            </a:r>
            <a:r>
              <a:rPr lang="en-US" sz="1600" dirty="0" err="1" smtClean="0">
                <a:solidFill>
                  <a:schemeClr val="tx2"/>
                </a:solidFill>
                <a:latin typeface="Arial" pitchFamily="34" charset="0"/>
                <a:cs typeface="Arial" pitchFamily="34" charset="0"/>
              </a:rPr>
              <a:t>prometu</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hranom</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za</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životinje</a:t>
            </a:r>
            <a:r>
              <a:rPr lang="en-US" sz="1600" dirty="0" smtClean="0">
                <a:solidFill>
                  <a:schemeClr val="tx2"/>
                </a:solidFill>
                <a:latin typeface="Arial" pitchFamily="34" charset="0"/>
                <a:cs typeface="Arial" pitchFamily="34" charset="0"/>
              </a:rPr>
              <a:t> </a:t>
            </a:r>
            <a:r>
              <a:rPr lang="en-US" sz="1600" b="1" dirty="0" smtClean="0">
                <a:solidFill>
                  <a:schemeClr val="tx2"/>
                </a:solidFill>
                <a:latin typeface="Arial" pitchFamily="34" charset="0"/>
                <a:cs typeface="Arial" pitchFamily="34" charset="0"/>
              </a:rPr>
              <a:t>(br. 767/2009)</a:t>
            </a:r>
            <a:endParaRPr lang="sr-Latn-CS" sz="1600" b="1" dirty="0" smtClean="0">
              <a:solidFill>
                <a:schemeClr val="tx2"/>
              </a:solidFill>
              <a:latin typeface="Arial" pitchFamily="34" charset="0"/>
              <a:cs typeface="Arial" pitchFamily="34" charset="0"/>
            </a:endParaRPr>
          </a:p>
          <a:p>
            <a:pPr>
              <a:spcBef>
                <a:spcPts val="600"/>
              </a:spcBef>
            </a:pP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Uredba</a:t>
            </a:r>
            <a:r>
              <a:rPr lang="en-US" sz="1600" dirty="0" smtClean="0">
                <a:solidFill>
                  <a:schemeClr val="tx2"/>
                </a:solidFill>
                <a:latin typeface="Arial" pitchFamily="34" charset="0"/>
                <a:cs typeface="Arial" pitchFamily="34" charset="0"/>
              </a:rPr>
              <a:t> o </a:t>
            </a:r>
            <a:r>
              <a:rPr lang="en-US" sz="1600" dirty="0" err="1" smtClean="0">
                <a:solidFill>
                  <a:schemeClr val="tx2"/>
                </a:solidFill>
                <a:latin typeface="Arial" pitchFamily="34" charset="0"/>
                <a:cs typeface="Arial" pitchFamily="34" charset="0"/>
              </a:rPr>
              <a:t>službenim</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kontrolama</a:t>
            </a:r>
            <a:r>
              <a:rPr lang="en-US" sz="1600" dirty="0" smtClean="0">
                <a:solidFill>
                  <a:schemeClr val="tx2"/>
                </a:solidFill>
                <a:latin typeface="Arial" pitchFamily="34" charset="0"/>
                <a:cs typeface="Arial" pitchFamily="34" charset="0"/>
              </a:rPr>
              <a:t> u </a:t>
            </a:r>
            <a:r>
              <a:rPr lang="en-US" sz="1600" dirty="0" err="1" smtClean="0">
                <a:solidFill>
                  <a:schemeClr val="tx2"/>
                </a:solidFill>
                <a:latin typeface="Arial" pitchFamily="34" charset="0"/>
                <a:cs typeface="Arial" pitchFamily="34" charset="0"/>
              </a:rPr>
              <a:t>segmentu</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hrane</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za</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životinje</a:t>
            </a:r>
            <a:r>
              <a:rPr lang="en-US" sz="1600" dirty="0" smtClean="0">
                <a:solidFill>
                  <a:schemeClr val="tx2"/>
                </a:solidFill>
                <a:latin typeface="Arial" pitchFamily="34" charset="0"/>
                <a:cs typeface="Arial" pitchFamily="34" charset="0"/>
              </a:rPr>
              <a:t> </a:t>
            </a:r>
            <a:r>
              <a:rPr lang="en-US" sz="1600" b="1" dirty="0" smtClean="0">
                <a:solidFill>
                  <a:schemeClr val="tx2"/>
                </a:solidFill>
                <a:latin typeface="Arial" pitchFamily="34" charset="0"/>
                <a:cs typeface="Arial" pitchFamily="34" charset="0"/>
              </a:rPr>
              <a:t>(br. 882/2004)</a:t>
            </a:r>
            <a:endParaRPr lang="sr-Latn-CS" sz="1600" b="1" dirty="0" smtClean="0">
              <a:solidFill>
                <a:schemeClr val="tx2"/>
              </a:solidFill>
              <a:latin typeface="Arial" pitchFamily="34" charset="0"/>
              <a:cs typeface="Arial" pitchFamily="34" charset="0"/>
            </a:endParaRPr>
          </a:p>
          <a:p>
            <a:pPr>
              <a:spcBef>
                <a:spcPts val="600"/>
              </a:spcBef>
            </a:pPr>
            <a:r>
              <a:rPr lang="pt-BR" sz="1600" dirty="0" smtClean="0">
                <a:solidFill>
                  <a:schemeClr val="tx2"/>
                </a:solidFill>
                <a:latin typeface="Arial" pitchFamily="34" charset="0"/>
                <a:cs typeface="Arial" pitchFamily="34" charset="0"/>
              </a:rPr>
              <a:t>• Direktiva o prometu </a:t>
            </a:r>
            <a:r>
              <a:rPr lang="sr-Latn-CS" sz="1600" dirty="0" smtClean="0">
                <a:solidFill>
                  <a:schemeClr val="tx2"/>
                </a:solidFill>
                <a:latin typeface="Arial" pitchFamily="34" charset="0"/>
                <a:cs typeface="Arial" pitchFamily="34" charset="0"/>
              </a:rPr>
              <a:t>hranivima</a:t>
            </a:r>
            <a:r>
              <a:rPr lang="pt-BR" sz="1600" dirty="0" smtClean="0">
                <a:solidFill>
                  <a:schemeClr val="tx2"/>
                </a:solidFill>
                <a:latin typeface="Arial" pitchFamily="34" charset="0"/>
                <a:cs typeface="Arial" pitchFamily="34" charset="0"/>
              </a:rPr>
              <a:t> (</a:t>
            </a:r>
            <a:r>
              <a:rPr lang="sr-Latn-CS" sz="1600" b="1" dirty="0" smtClean="0">
                <a:solidFill>
                  <a:schemeClr val="tx2"/>
                </a:solidFill>
                <a:latin typeface="Arial" pitchFamily="34" charset="0"/>
                <a:cs typeface="Arial" pitchFamily="34" charset="0"/>
              </a:rPr>
              <a:t>br. </a:t>
            </a:r>
            <a:r>
              <a:rPr lang="pt-BR" sz="1600" b="1" dirty="0" smtClean="0">
                <a:solidFill>
                  <a:schemeClr val="tx2"/>
                </a:solidFill>
                <a:latin typeface="Arial" pitchFamily="34" charset="0"/>
                <a:cs typeface="Arial" pitchFamily="34" charset="0"/>
              </a:rPr>
              <a:t>96/25)</a:t>
            </a:r>
            <a:endParaRPr lang="sr-Latn-CS" sz="1600" b="1" dirty="0" smtClean="0">
              <a:solidFill>
                <a:schemeClr val="tx2"/>
              </a:solidFill>
              <a:latin typeface="Arial" pitchFamily="34" charset="0"/>
              <a:cs typeface="Arial" pitchFamily="34" charset="0"/>
            </a:endParaRPr>
          </a:p>
          <a:p>
            <a:pPr>
              <a:spcBef>
                <a:spcPts val="600"/>
              </a:spcBef>
            </a:pP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Uredba</a:t>
            </a:r>
            <a:r>
              <a:rPr lang="en-US" sz="1600" dirty="0" smtClean="0">
                <a:solidFill>
                  <a:schemeClr val="tx2"/>
                </a:solidFill>
                <a:latin typeface="Arial" pitchFamily="34" charset="0"/>
                <a:cs typeface="Arial" pitchFamily="34" charset="0"/>
              </a:rPr>
              <a:t> o </a:t>
            </a:r>
            <a:r>
              <a:rPr lang="en-US" sz="1600" dirty="0" err="1" smtClean="0">
                <a:solidFill>
                  <a:schemeClr val="tx2"/>
                </a:solidFill>
                <a:latin typeface="Arial" pitchFamily="34" charset="0"/>
                <a:cs typeface="Arial" pitchFamily="34" charset="0"/>
              </a:rPr>
              <a:t>dodacima</a:t>
            </a:r>
            <a:r>
              <a:rPr lang="en-US" sz="1600" dirty="0" smtClean="0">
                <a:solidFill>
                  <a:schemeClr val="tx2"/>
                </a:solidFill>
                <a:latin typeface="Arial" pitchFamily="34" charset="0"/>
                <a:cs typeface="Arial" pitchFamily="34" charset="0"/>
              </a:rPr>
              <a:t> </a:t>
            </a:r>
            <a:r>
              <a:rPr lang="en-US" sz="1600" b="1" dirty="0" smtClean="0">
                <a:solidFill>
                  <a:schemeClr val="tx2"/>
                </a:solidFill>
                <a:latin typeface="Arial" pitchFamily="34" charset="0"/>
                <a:cs typeface="Arial" pitchFamily="34" charset="0"/>
              </a:rPr>
              <a:t>(br. 1831/2003)</a:t>
            </a:r>
          </a:p>
          <a:p>
            <a:pPr>
              <a:spcBef>
                <a:spcPts val="600"/>
              </a:spcBef>
            </a:pPr>
            <a:r>
              <a:rPr lang="vi-VN" sz="1600" dirty="0" smtClean="0">
                <a:solidFill>
                  <a:schemeClr val="tx2"/>
                </a:solidFill>
                <a:latin typeface="Arial" pitchFamily="34" charset="0"/>
                <a:cs typeface="Arial" pitchFamily="34" charset="0"/>
              </a:rPr>
              <a:t>• Direktiva o određenim proizvodima koji se upotrebljavaju u </a:t>
            </a:r>
            <a:r>
              <a:rPr lang="sr-Latn-CS" sz="1600" dirty="0" smtClean="0">
                <a:solidFill>
                  <a:schemeClr val="tx2"/>
                </a:solidFill>
                <a:latin typeface="Arial" pitchFamily="34" charset="0"/>
                <a:cs typeface="Arial" pitchFamily="34" charset="0"/>
              </a:rPr>
              <a:t>ishrani</a:t>
            </a:r>
            <a:r>
              <a:rPr lang="vi-VN" sz="1600" dirty="0" smtClean="0">
                <a:solidFill>
                  <a:schemeClr val="tx2"/>
                </a:solidFill>
                <a:latin typeface="Arial" pitchFamily="34" charset="0"/>
                <a:cs typeface="Arial" pitchFamily="34" charset="0"/>
              </a:rPr>
              <a:t> životinja </a:t>
            </a:r>
            <a:r>
              <a:rPr lang="vi-VN" sz="1600" b="1" dirty="0" smtClean="0">
                <a:solidFill>
                  <a:schemeClr val="tx2"/>
                </a:solidFill>
                <a:latin typeface="Arial" pitchFamily="34" charset="0"/>
                <a:cs typeface="Arial" pitchFamily="34" charset="0"/>
              </a:rPr>
              <a:t>(</a:t>
            </a:r>
            <a:r>
              <a:rPr lang="sr-Latn-CS" sz="1600" b="1" dirty="0" smtClean="0">
                <a:solidFill>
                  <a:schemeClr val="tx2"/>
                </a:solidFill>
                <a:latin typeface="Arial" pitchFamily="34" charset="0"/>
                <a:cs typeface="Arial" pitchFamily="34" charset="0"/>
              </a:rPr>
              <a:t>br. </a:t>
            </a:r>
            <a:r>
              <a:rPr lang="vi-VN" sz="1600" b="1" dirty="0" smtClean="0">
                <a:solidFill>
                  <a:schemeClr val="tx2"/>
                </a:solidFill>
                <a:latin typeface="Arial" pitchFamily="34" charset="0"/>
                <a:cs typeface="Arial" pitchFamily="34" charset="0"/>
              </a:rPr>
              <a:t>82/471)</a:t>
            </a:r>
          </a:p>
          <a:p>
            <a:pPr>
              <a:spcBef>
                <a:spcPts val="600"/>
              </a:spcBef>
            </a:pP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Direktiva</a:t>
            </a:r>
            <a:r>
              <a:rPr lang="en-US" sz="1600" dirty="0" smtClean="0">
                <a:solidFill>
                  <a:schemeClr val="tx2"/>
                </a:solidFill>
                <a:latin typeface="Arial" pitchFamily="34" charset="0"/>
                <a:cs typeface="Arial" pitchFamily="34" charset="0"/>
              </a:rPr>
              <a:t> o </a:t>
            </a:r>
            <a:r>
              <a:rPr lang="en-US" sz="1600" dirty="0" err="1" smtClean="0">
                <a:solidFill>
                  <a:schemeClr val="tx2"/>
                </a:solidFill>
                <a:latin typeface="Arial" pitchFamily="34" charset="0"/>
                <a:cs typeface="Arial" pitchFamily="34" charset="0"/>
              </a:rPr>
              <a:t>dijetetskoj</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hrani</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za</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životinje</a:t>
            </a:r>
            <a:r>
              <a:rPr lang="en-US" sz="1600" dirty="0" smtClean="0">
                <a:solidFill>
                  <a:schemeClr val="tx2"/>
                </a:solidFill>
                <a:latin typeface="Arial" pitchFamily="34" charset="0"/>
                <a:cs typeface="Arial" pitchFamily="34" charset="0"/>
              </a:rPr>
              <a:t> </a:t>
            </a:r>
            <a:r>
              <a:rPr lang="en-US" sz="1600" b="1" dirty="0" smtClean="0">
                <a:solidFill>
                  <a:schemeClr val="tx2"/>
                </a:solidFill>
                <a:latin typeface="Arial" pitchFamily="34" charset="0"/>
                <a:cs typeface="Arial" pitchFamily="34" charset="0"/>
              </a:rPr>
              <a:t>(</a:t>
            </a:r>
            <a:r>
              <a:rPr lang="sr-Latn-CS" sz="1600" b="1" dirty="0" smtClean="0">
                <a:solidFill>
                  <a:schemeClr val="tx2"/>
                </a:solidFill>
                <a:latin typeface="Arial" pitchFamily="34" charset="0"/>
                <a:cs typeface="Arial" pitchFamily="34" charset="0"/>
              </a:rPr>
              <a:t>br. </a:t>
            </a:r>
            <a:r>
              <a:rPr lang="en-US" sz="1600" b="1" dirty="0" smtClean="0">
                <a:solidFill>
                  <a:schemeClr val="tx2"/>
                </a:solidFill>
                <a:latin typeface="Arial" pitchFamily="34" charset="0"/>
                <a:cs typeface="Arial" pitchFamily="34" charset="0"/>
              </a:rPr>
              <a:t>93/74)</a:t>
            </a:r>
          </a:p>
          <a:p>
            <a:pPr>
              <a:spcBef>
                <a:spcPts val="600"/>
              </a:spcBef>
            </a:pP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Direktiva</a:t>
            </a:r>
            <a:r>
              <a:rPr lang="en-US" sz="1600" dirty="0" smtClean="0">
                <a:solidFill>
                  <a:schemeClr val="tx2"/>
                </a:solidFill>
                <a:latin typeface="Arial" pitchFamily="34" charset="0"/>
                <a:cs typeface="Arial" pitchFamily="34" charset="0"/>
              </a:rPr>
              <a:t> o </a:t>
            </a:r>
            <a:r>
              <a:rPr lang="en-US" sz="1600" dirty="0" err="1" smtClean="0">
                <a:solidFill>
                  <a:schemeClr val="tx2"/>
                </a:solidFill>
                <a:latin typeface="Arial" pitchFamily="34" charset="0"/>
                <a:cs typeface="Arial" pitchFamily="34" charset="0"/>
              </a:rPr>
              <a:t>ambalaži</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i</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ambalažnom</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otpadu</a:t>
            </a:r>
            <a:r>
              <a:rPr lang="en-US" sz="1600" dirty="0" smtClean="0">
                <a:solidFill>
                  <a:schemeClr val="tx2"/>
                </a:solidFill>
                <a:latin typeface="Arial" pitchFamily="34" charset="0"/>
                <a:cs typeface="Arial" pitchFamily="34" charset="0"/>
              </a:rPr>
              <a:t> </a:t>
            </a:r>
            <a:r>
              <a:rPr lang="en-US" sz="1600" b="1" dirty="0" smtClean="0">
                <a:solidFill>
                  <a:schemeClr val="tx2"/>
                </a:solidFill>
                <a:latin typeface="Arial" pitchFamily="34" charset="0"/>
                <a:cs typeface="Arial" pitchFamily="34" charset="0"/>
              </a:rPr>
              <a:t>(</a:t>
            </a:r>
            <a:r>
              <a:rPr lang="sr-Latn-CS" sz="1600" b="1" dirty="0" smtClean="0">
                <a:solidFill>
                  <a:schemeClr val="tx2"/>
                </a:solidFill>
                <a:latin typeface="Arial" pitchFamily="34" charset="0"/>
                <a:cs typeface="Arial" pitchFamily="34" charset="0"/>
              </a:rPr>
              <a:t>br. </a:t>
            </a:r>
            <a:r>
              <a:rPr lang="en-US" sz="1600" b="1" dirty="0" smtClean="0">
                <a:solidFill>
                  <a:schemeClr val="tx2"/>
                </a:solidFill>
                <a:latin typeface="Arial" pitchFamily="34" charset="0"/>
                <a:cs typeface="Arial" pitchFamily="34" charset="0"/>
              </a:rPr>
              <a:t>94/62)</a:t>
            </a:r>
          </a:p>
          <a:p>
            <a:pPr marL="179388" indent="-179388">
              <a:spcBef>
                <a:spcPts val="600"/>
              </a:spcBef>
            </a:pP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Direktiva</a:t>
            </a:r>
            <a:r>
              <a:rPr lang="en-US" sz="1600" dirty="0" smtClean="0">
                <a:solidFill>
                  <a:schemeClr val="tx2"/>
                </a:solidFill>
                <a:latin typeface="Arial" pitchFamily="34" charset="0"/>
                <a:cs typeface="Arial" pitchFamily="34" charset="0"/>
              </a:rPr>
              <a:t> o </a:t>
            </a:r>
            <a:r>
              <a:rPr lang="en-US" sz="1600" dirty="0" err="1" smtClean="0">
                <a:solidFill>
                  <a:schemeClr val="tx2"/>
                </a:solidFill>
                <a:latin typeface="Arial" pitchFamily="34" charset="0"/>
                <a:cs typeface="Arial" pitchFamily="34" charset="0"/>
              </a:rPr>
              <a:t>nepoželjnim</a:t>
            </a:r>
            <a:r>
              <a:rPr lang="en-US" sz="1600" dirty="0" smtClean="0">
                <a:solidFill>
                  <a:schemeClr val="tx2"/>
                </a:solidFill>
                <a:latin typeface="Arial" pitchFamily="34" charset="0"/>
                <a:cs typeface="Arial" pitchFamily="34" charset="0"/>
              </a:rPr>
              <a:t> </a:t>
            </a:r>
            <a:r>
              <a:rPr lang="sr-Latn-CS" sz="1600" dirty="0" smtClean="0">
                <a:solidFill>
                  <a:schemeClr val="tx2"/>
                </a:solidFill>
                <a:latin typeface="Arial" pitchFamily="34" charset="0"/>
                <a:cs typeface="Arial" pitchFamily="34" charset="0"/>
              </a:rPr>
              <a:t>materijama</a:t>
            </a:r>
            <a:r>
              <a:rPr lang="en-US" sz="1600" dirty="0" smtClean="0">
                <a:solidFill>
                  <a:schemeClr val="tx2"/>
                </a:solidFill>
                <a:latin typeface="Arial" pitchFamily="34" charset="0"/>
                <a:cs typeface="Arial" pitchFamily="34" charset="0"/>
              </a:rPr>
              <a:t> u </a:t>
            </a:r>
            <a:r>
              <a:rPr lang="en-US" sz="1600" dirty="0" err="1" smtClean="0">
                <a:solidFill>
                  <a:schemeClr val="tx2"/>
                </a:solidFill>
                <a:latin typeface="Arial" pitchFamily="34" charset="0"/>
                <a:cs typeface="Arial" pitchFamily="34" charset="0"/>
              </a:rPr>
              <a:t>hrani</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za</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životinje</a:t>
            </a:r>
            <a:r>
              <a:rPr lang="en-US" sz="1600" dirty="0" smtClean="0">
                <a:solidFill>
                  <a:schemeClr val="tx2"/>
                </a:solidFill>
                <a:latin typeface="Arial" pitchFamily="34" charset="0"/>
                <a:cs typeface="Arial" pitchFamily="34" charset="0"/>
              </a:rPr>
              <a:t> </a:t>
            </a:r>
            <a:r>
              <a:rPr lang="en-US" sz="1600" b="1" dirty="0" smtClean="0">
                <a:solidFill>
                  <a:schemeClr val="tx2"/>
                </a:solidFill>
                <a:latin typeface="Arial" pitchFamily="34" charset="0"/>
                <a:cs typeface="Arial" pitchFamily="34" charset="0"/>
              </a:rPr>
              <a:t>(2002/32 </a:t>
            </a:r>
            <a:r>
              <a:rPr lang="en-US" sz="1600" dirty="0" err="1" smtClean="0">
                <a:solidFill>
                  <a:schemeClr val="tx2"/>
                </a:solidFill>
                <a:latin typeface="Arial" pitchFamily="34" charset="0"/>
                <a:cs typeface="Arial" pitchFamily="34" charset="0"/>
              </a:rPr>
              <a:t>zajedno</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sa</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Direktivom</a:t>
            </a:r>
            <a:r>
              <a:rPr lang="en-US" sz="1600" dirty="0" smtClean="0">
                <a:solidFill>
                  <a:schemeClr val="tx2"/>
                </a:solidFill>
                <a:latin typeface="Arial" pitchFamily="34" charset="0"/>
                <a:cs typeface="Arial" pitchFamily="34" charset="0"/>
              </a:rPr>
              <a:t> </a:t>
            </a:r>
            <a:r>
              <a:rPr lang="en-US" sz="1600" b="1" dirty="0" smtClean="0">
                <a:solidFill>
                  <a:schemeClr val="tx2"/>
                </a:solidFill>
                <a:latin typeface="Arial" pitchFamily="34" charset="0"/>
                <a:cs typeface="Arial" pitchFamily="34" charset="0"/>
              </a:rPr>
              <a:t>2009/8)</a:t>
            </a:r>
          </a:p>
          <a:p>
            <a:pPr>
              <a:spcBef>
                <a:spcPts val="600"/>
              </a:spcBef>
            </a:pPr>
            <a:r>
              <a:rPr lang="pl-PL" sz="1600" dirty="0" smtClean="0">
                <a:solidFill>
                  <a:schemeClr val="tx2"/>
                </a:solidFill>
                <a:latin typeface="Arial" pitchFamily="34" charset="0"/>
                <a:cs typeface="Arial" pitchFamily="34" charset="0"/>
              </a:rPr>
              <a:t>• Odluka o popisu materija čije je korištenje zabranjeno </a:t>
            </a:r>
            <a:r>
              <a:rPr lang="pl-PL" sz="1600" b="1" dirty="0" smtClean="0">
                <a:solidFill>
                  <a:schemeClr val="tx2"/>
                </a:solidFill>
                <a:latin typeface="Arial" pitchFamily="34" charset="0"/>
                <a:cs typeface="Arial" pitchFamily="34" charset="0"/>
              </a:rPr>
              <a:t>(2004/217)</a:t>
            </a:r>
          </a:p>
          <a:p>
            <a:pPr marL="88900" indent="-88900">
              <a:spcBef>
                <a:spcPts val="600"/>
              </a:spcBef>
            </a:pPr>
            <a:r>
              <a:rPr lang="vi-VN" sz="1600" dirty="0" smtClean="0">
                <a:solidFill>
                  <a:schemeClr val="tx2"/>
                </a:solidFill>
                <a:latin typeface="Arial" pitchFamily="34" charset="0"/>
                <a:cs typeface="Arial" pitchFamily="34" charset="0"/>
              </a:rPr>
              <a:t>• Uredba kojom se utvrđuju pravila za sprečavanje širenja, kontrolu i iskorjenjivanje određenih</a:t>
            </a:r>
            <a:r>
              <a:rPr lang="sr-Latn-CS" sz="1600" dirty="0" smtClean="0">
                <a:solidFill>
                  <a:schemeClr val="tx2"/>
                </a:solidFill>
                <a:latin typeface="Arial" pitchFamily="34" charset="0"/>
                <a:cs typeface="Arial" pitchFamily="34" charset="0"/>
              </a:rPr>
              <a:t> </a:t>
            </a:r>
            <a:r>
              <a:rPr lang="vi-VN" sz="1600" dirty="0" smtClean="0">
                <a:solidFill>
                  <a:schemeClr val="tx2"/>
                </a:solidFill>
                <a:latin typeface="Arial" pitchFamily="34" charset="0"/>
                <a:cs typeface="Arial" pitchFamily="34" charset="0"/>
              </a:rPr>
              <a:t>transmisivnih spongiformnih encefalopatija </a:t>
            </a:r>
            <a:r>
              <a:rPr lang="vi-VN" sz="1600" b="1" dirty="0" smtClean="0">
                <a:solidFill>
                  <a:schemeClr val="tx2"/>
                </a:solidFill>
                <a:latin typeface="Arial" pitchFamily="34" charset="0"/>
                <a:cs typeface="Arial" pitchFamily="34" charset="0"/>
              </a:rPr>
              <a:t>(</a:t>
            </a:r>
            <a:r>
              <a:rPr lang="en-US" sz="1600" b="1" dirty="0" smtClean="0">
                <a:solidFill>
                  <a:schemeClr val="tx2"/>
                </a:solidFill>
                <a:latin typeface="Arial" pitchFamily="34" charset="0"/>
                <a:cs typeface="Arial" pitchFamily="34" charset="0"/>
              </a:rPr>
              <a:t>br. 999/2001)</a:t>
            </a:r>
          </a:p>
          <a:p>
            <a:pPr marL="88900" indent="-88900">
              <a:spcBef>
                <a:spcPts val="600"/>
              </a:spcBef>
            </a:pPr>
            <a:r>
              <a:rPr lang="vi-VN" sz="1600" dirty="0" smtClean="0">
                <a:solidFill>
                  <a:schemeClr val="tx2"/>
                </a:solidFill>
                <a:latin typeface="Arial" pitchFamily="34" charset="0"/>
                <a:cs typeface="Arial" pitchFamily="34" charset="0"/>
              </a:rPr>
              <a:t>• Uredba kojom se utvrđuju sanitarni propisi vezani uz životinjske nusproizvode koji nisu nam</a:t>
            </a:r>
            <a:r>
              <a:rPr lang="sr-Latn-CS" sz="1600" dirty="0" smtClean="0">
                <a:solidFill>
                  <a:schemeClr val="tx2"/>
                </a:solidFill>
                <a:latin typeface="Arial" pitchFamily="34" charset="0"/>
                <a:cs typeface="Arial" pitchFamily="34" charset="0"/>
              </a:rPr>
              <a:t>e</a:t>
            </a:r>
            <a:r>
              <a:rPr lang="vi-VN" sz="1600" dirty="0" smtClean="0">
                <a:solidFill>
                  <a:schemeClr val="tx2"/>
                </a:solidFill>
                <a:latin typeface="Arial" pitchFamily="34" charset="0"/>
                <a:cs typeface="Arial" pitchFamily="34" charset="0"/>
              </a:rPr>
              <a:t>njeni </a:t>
            </a:r>
            <a:r>
              <a:rPr lang="sr-Latn-CS" sz="1600" dirty="0" smtClean="0">
                <a:solidFill>
                  <a:schemeClr val="tx2"/>
                </a:solidFill>
                <a:latin typeface="Arial" pitchFamily="34" charset="0"/>
                <a:cs typeface="Arial" pitchFamily="34" charset="0"/>
              </a:rPr>
              <a:t>is</a:t>
            </a:r>
            <a:r>
              <a:rPr lang="vi-VN" sz="1600" dirty="0" smtClean="0">
                <a:solidFill>
                  <a:schemeClr val="tx2"/>
                </a:solidFill>
                <a:latin typeface="Arial" pitchFamily="34" charset="0"/>
                <a:cs typeface="Arial" pitchFamily="34" charset="0"/>
              </a:rPr>
              <a:t>hrani ljudi </a:t>
            </a:r>
            <a:r>
              <a:rPr lang="vi-VN" sz="1600" b="1" dirty="0" smtClean="0">
                <a:solidFill>
                  <a:schemeClr val="tx2"/>
                </a:solidFill>
                <a:latin typeface="Arial" pitchFamily="34" charset="0"/>
                <a:cs typeface="Arial" pitchFamily="34" charset="0"/>
              </a:rPr>
              <a:t>(br. 1774/2002)</a:t>
            </a:r>
          </a:p>
          <a:p>
            <a:pPr>
              <a:spcBef>
                <a:spcPts val="600"/>
              </a:spcBef>
            </a:pP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Direktiva</a:t>
            </a:r>
            <a:r>
              <a:rPr lang="en-US" sz="1600" dirty="0" smtClean="0">
                <a:solidFill>
                  <a:schemeClr val="tx2"/>
                </a:solidFill>
                <a:latin typeface="Arial" pitchFamily="34" charset="0"/>
                <a:cs typeface="Arial" pitchFamily="34" charset="0"/>
              </a:rPr>
              <a:t> o </a:t>
            </a:r>
            <a:r>
              <a:rPr lang="en-US" sz="1600" dirty="0" err="1" smtClean="0">
                <a:solidFill>
                  <a:schemeClr val="tx2"/>
                </a:solidFill>
                <a:latin typeface="Arial" pitchFamily="34" charset="0"/>
                <a:cs typeface="Arial" pitchFamily="34" charset="0"/>
              </a:rPr>
              <a:t>ljekovitoj</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hrani</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za</a:t>
            </a:r>
            <a:r>
              <a:rPr lang="en-US" sz="1600" dirty="0" smtClean="0">
                <a:solidFill>
                  <a:schemeClr val="tx2"/>
                </a:solidFill>
                <a:latin typeface="Arial" pitchFamily="34" charset="0"/>
                <a:cs typeface="Arial" pitchFamily="34" charset="0"/>
              </a:rPr>
              <a:t> </a:t>
            </a:r>
            <a:r>
              <a:rPr lang="en-US" sz="1600" dirty="0" err="1" smtClean="0">
                <a:solidFill>
                  <a:schemeClr val="tx2"/>
                </a:solidFill>
                <a:latin typeface="Arial" pitchFamily="34" charset="0"/>
                <a:cs typeface="Arial" pitchFamily="34" charset="0"/>
              </a:rPr>
              <a:t>životinje</a:t>
            </a:r>
            <a:r>
              <a:rPr lang="en-US" sz="1600" dirty="0" smtClean="0">
                <a:solidFill>
                  <a:schemeClr val="tx2"/>
                </a:solidFill>
                <a:latin typeface="Arial" pitchFamily="34" charset="0"/>
                <a:cs typeface="Arial" pitchFamily="34" charset="0"/>
              </a:rPr>
              <a:t> </a:t>
            </a:r>
            <a:r>
              <a:rPr lang="en-US" sz="1600" b="1" dirty="0" smtClean="0">
                <a:solidFill>
                  <a:schemeClr val="tx2"/>
                </a:solidFill>
                <a:latin typeface="Arial" pitchFamily="34" charset="0"/>
                <a:cs typeface="Arial" pitchFamily="34" charset="0"/>
              </a:rPr>
              <a:t>(</a:t>
            </a:r>
            <a:r>
              <a:rPr lang="sr-Latn-CS" sz="1600" b="1" dirty="0" smtClean="0">
                <a:solidFill>
                  <a:schemeClr val="tx2"/>
                </a:solidFill>
                <a:latin typeface="Arial" pitchFamily="34" charset="0"/>
                <a:cs typeface="Arial" pitchFamily="34" charset="0"/>
              </a:rPr>
              <a:t>br. </a:t>
            </a:r>
            <a:r>
              <a:rPr lang="en-US" sz="1600" b="1" dirty="0" smtClean="0">
                <a:solidFill>
                  <a:schemeClr val="tx2"/>
                </a:solidFill>
                <a:latin typeface="Arial" pitchFamily="34" charset="0"/>
                <a:cs typeface="Arial" pitchFamily="34" charset="0"/>
              </a:rPr>
              <a:t>90/167)</a:t>
            </a:r>
          </a:p>
        </p:txBody>
      </p:sp>
      <p:sp>
        <p:nvSpPr>
          <p:cNvPr id="20" name="TextBox 19"/>
          <p:cNvSpPr txBox="1"/>
          <p:nvPr/>
        </p:nvSpPr>
        <p:spPr>
          <a:xfrm>
            <a:off x="323528" y="827420"/>
            <a:ext cx="4032448" cy="369332"/>
          </a:xfrm>
          <a:prstGeom prst="rect">
            <a:avLst/>
          </a:prstGeom>
          <a:noFill/>
        </p:spPr>
        <p:txBody>
          <a:bodyPr wrap="square" rtlCol="0">
            <a:spAutoFit/>
          </a:bodyPr>
          <a:lstStyle/>
          <a:p>
            <a:r>
              <a:rPr lang="sr-Latn-CS" b="1" dirty="0" smtClean="0">
                <a:solidFill>
                  <a:srgbClr val="0A0278"/>
                </a:solidFill>
                <a:latin typeface="Arial" pitchFamily="34" charset="0"/>
                <a:cs typeface="Arial" pitchFamily="34" charset="0"/>
              </a:rPr>
              <a:t>EU PROPISI </a:t>
            </a:r>
            <a:r>
              <a:rPr lang="en-US" b="1" i="1" dirty="0" smtClean="0">
                <a:solidFill>
                  <a:srgbClr val="0A0278"/>
                </a:solidFill>
                <a:latin typeface="Arial" pitchFamily="34" charset="0"/>
                <a:cs typeface="Arial" pitchFamily="34" charset="0"/>
              </a:rPr>
              <a:t>(</a:t>
            </a:r>
            <a:r>
              <a:rPr lang="en-US" b="1" i="1" dirty="0" err="1" smtClean="0">
                <a:solidFill>
                  <a:srgbClr val="0A0278"/>
                </a:solidFill>
                <a:latin typeface="Arial" pitchFamily="34" charset="0"/>
                <a:cs typeface="Arial" pitchFamily="34" charset="0"/>
              </a:rPr>
              <a:t>popis</a:t>
            </a:r>
            <a:r>
              <a:rPr lang="en-US" b="1" i="1" dirty="0" smtClean="0">
                <a:solidFill>
                  <a:srgbClr val="0A0278"/>
                </a:solidFill>
                <a:latin typeface="Arial" pitchFamily="34" charset="0"/>
                <a:cs typeface="Arial" pitchFamily="34" charset="0"/>
              </a:rPr>
              <a:t> </a:t>
            </a:r>
            <a:r>
              <a:rPr lang="en-US" b="1" i="1" dirty="0" err="1" smtClean="0">
                <a:solidFill>
                  <a:srgbClr val="0A0278"/>
                </a:solidFill>
                <a:latin typeface="Arial" pitchFamily="34" charset="0"/>
                <a:cs typeface="Arial" pitchFamily="34" charset="0"/>
              </a:rPr>
              <a:t>nije</a:t>
            </a:r>
            <a:r>
              <a:rPr lang="en-US" b="1" i="1" dirty="0" smtClean="0">
                <a:solidFill>
                  <a:srgbClr val="0A0278"/>
                </a:solidFill>
                <a:latin typeface="Arial" pitchFamily="34" charset="0"/>
                <a:cs typeface="Arial" pitchFamily="34" charset="0"/>
              </a:rPr>
              <a:t> </a:t>
            </a:r>
            <a:r>
              <a:rPr lang="en-US" b="1" i="1" dirty="0" err="1" smtClean="0">
                <a:solidFill>
                  <a:srgbClr val="0A0278"/>
                </a:solidFill>
                <a:latin typeface="Arial" pitchFamily="34" charset="0"/>
                <a:cs typeface="Arial" pitchFamily="34" charset="0"/>
              </a:rPr>
              <a:t>konačan</a:t>
            </a:r>
            <a:r>
              <a:rPr lang="en-US" b="1" i="1" dirty="0" smtClean="0">
                <a:solidFill>
                  <a:srgbClr val="0A0278"/>
                </a:solidFill>
                <a:latin typeface="Arial" pitchFamily="34" charset="0"/>
                <a:cs typeface="Arial" pitchFamily="34" charset="0"/>
              </a:rPr>
              <a:t>)</a:t>
            </a:r>
            <a:endParaRPr lang="en-US" b="1" dirty="0">
              <a:solidFill>
                <a:srgbClr val="0A0278"/>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5" name="TextBox 14"/>
          <p:cNvSpPr txBox="1"/>
          <p:nvPr/>
        </p:nvSpPr>
        <p:spPr>
          <a:xfrm>
            <a:off x="76200" y="6428601"/>
            <a:ext cx="2590800" cy="307777"/>
          </a:xfrm>
          <a:prstGeom prst="rect">
            <a:avLst/>
          </a:prstGeom>
          <a:noFill/>
        </p:spPr>
        <p:txBody>
          <a:bodyPr wrap="square" rtlCol="0">
            <a:spAutoFit/>
          </a:bodyPr>
          <a:lstStyle/>
          <a:p>
            <a:r>
              <a:rPr lang="sr-Latn-CS" sz="1400" b="1" dirty="0" smtClean="0">
                <a:solidFill>
                  <a:schemeClr val="tx2"/>
                </a:solidFill>
              </a:rPr>
              <a:t>Novi Sad,</a:t>
            </a:r>
            <a:r>
              <a:rPr lang="sr-Latn-CS" sz="1400" b="1" baseline="0" dirty="0" smtClean="0">
                <a:solidFill>
                  <a:schemeClr val="tx2"/>
                </a:solidFill>
              </a:rPr>
              <a:t> </a:t>
            </a:r>
            <a:r>
              <a:rPr lang="sr-Latn-CS" sz="1400" b="1" dirty="0" smtClean="0">
                <a:solidFill>
                  <a:schemeClr val="tx2"/>
                </a:solidFill>
              </a:rPr>
              <a:t>13. Juli </a:t>
            </a:r>
            <a:r>
              <a:rPr lang="sr-Latn-CS" sz="1400" b="1" dirty="0" smtClean="0">
                <a:solidFill>
                  <a:schemeClr val="tx2"/>
                </a:solidFill>
              </a:rPr>
              <a:t>2011, Novi Sad</a:t>
            </a:r>
            <a:endParaRPr lang="sr-Latn-CS" sz="1400" b="1" dirty="0">
              <a:solidFill>
                <a:schemeClr val="tx2"/>
              </a:solidFill>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381328"/>
            <a:ext cx="457200" cy="457200"/>
          </a:xfrm>
          <a:prstGeom prst="rect">
            <a:avLst/>
          </a:prstGeom>
          <a:noFill/>
        </p:spPr>
      </p:pic>
      <p:pic>
        <p:nvPicPr>
          <p:cNvPr id="18" name="Picture 10" descr="EUROPA logo, European Union">
            <a:hlinkClick r:id="rId14"/>
          </p:cNvPr>
          <p:cNvPicPr>
            <a:picLocks noChangeAspect="1" noChangeArrowheads="1"/>
          </p:cNvPicPr>
          <p:nvPr/>
        </p:nvPicPr>
        <p:blipFill>
          <a:blip r:embed="rId15" cstate="print"/>
          <a:srcRect/>
          <a:stretch>
            <a:fillRect/>
          </a:stretch>
        </p:blipFill>
        <p:spPr bwMode="auto">
          <a:xfrm>
            <a:off x="107504" y="60573"/>
            <a:ext cx="1608535" cy="560115"/>
          </a:xfrm>
          <a:prstGeom prst="rect">
            <a:avLst/>
          </a:prstGeom>
          <a:noFill/>
        </p:spPr>
      </p:pic>
      <p:sp>
        <p:nvSpPr>
          <p:cNvPr id="20" name="Isosceles Triangle 19"/>
          <p:cNvSpPr/>
          <p:nvPr/>
        </p:nvSpPr>
        <p:spPr>
          <a:xfrm>
            <a:off x="1043608" y="764704"/>
            <a:ext cx="7182653" cy="4856088"/>
          </a:xfrm>
          <a:prstGeom prst="triangle">
            <a:avLst/>
          </a:prstGeom>
          <a:solidFill>
            <a:srgbClr val="0B027C"/>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nvGrpSpPr>
          <p:cNvPr id="21" name="Group 20"/>
          <p:cNvGrpSpPr/>
          <p:nvPr/>
        </p:nvGrpSpPr>
        <p:grpSpPr>
          <a:xfrm>
            <a:off x="4788024" y="2492896"/>
            <a:ext cx="3456384" cy="746001"/>
            <a:chOff x="2921001" y="408582"/>
            <a:chExt cx="2489206" cy="962025"/>
          </a:xfrm>
        </p:grpSpPr>
        <p:sp>
          <p:nvSpPr>
            <p:cNvPr id="28" name="Rounded Rectangle 27"/>
            <p:cNvSpPr/>
            <p:nvPr/>
          </p:nvSpPr>
          <p:spPr>
            <a:xfrm>
              <a:off x="2921001" y="408582"/>
              <a:ext cx="2489206" cy="962025"/>
            </a:xfrm>
            <a:prstGeom prst="roundRect">
              <a:avLst/>
            </a:prstGeom>
            <a:ln>
              <a:solidFill>
                <a:schemeClr val="tx2"/>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Rounded Rectangle 5"/>
            <p:cNvSpPr/>
            <p:nvPr/>
          </p:nvSpPr>
          <p:spPr>
            <a:xfrm>
              <a:off x="2967963" y="455544"/>
              <a:ext cx="2395282" cy="8681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sr-Latn-CS" sz="1400" kern="1200" dirty="0" smtClean="0">
                  <a:latin typeface="Arial" pitchFamily="34" charset="0"/>
                  <a:cs typeface="Arial" pitchFamily="34" charset="0"/>
                </a:rPr>
                <a:t>Feed hygiene 183/2005</a:t>
              </a:r>
            </a:p>
            <a:p>
              <a:pPr lvl="0" algn="ctr" defTabSz="622300">
                <a:lnSpc>
                  <a:spcPct val="90000"/>
                </a:lnSpc>
                <a:spcBef>
                  <a:spcPct val="0"/>
                </a:spcBef>
                <a:spcAft>
                  <a:spcPct val="35000"/>
                </a:spcAft>
              </a:pPr>
              <a:r>
                <a:rPr lang="sr-Latn-CS" sz="1400" b="1" kern="1200" dirty="0" smtClean="0">
                  <a:latin typeface="Arial" pitchFamily="34" charset="0"/>
                  <a:cs typeface="Arial" pitchFamily="34" charset="0"/>
                </a:rPr>
                <a:t>Licenca za rad</a:t>
              </a:r>
              <a:endParaRPr lang="en-US" sz="1400" b="1" kern="1200" dirty="0">
                <a:latin typeface="Arial" pitchFamily="34" charset="0"/>
                <a:cs typeface="Arial" pitchFamily="34" charset="0"/>
              </a:endParaRPr>
            </a:p>
          </p:txBody>
        </p:sp>
      </p:grpSp>
      <p:grpSp>
        <p:nvGrpSpPr>
          <p:cNvPr id="22" name="Group 21"/>
          <p:cNvGrpSpPr/>
          <p:nvPr/>
        </p:nvGrpSpPr>
        <p:grpSpPr>
          <a:xfrm>
            <a:off x="5796136" y="4437112"/>
            <a:ext cx="3168352" cy="746001"/>
            <a:chOff x="2844804" y="1490860"/>
            <a:chExt cx="3168352" cy="962025"/>
          </a:xfrm>
        </p:grpSpPr>
        <p:sp>
          <p:nvSpPr>
            <p:cNvPr id="26" name="Rounded Rectangle 25"/>
            <p:cNvSpPr/>
            <p:nvPr/>
          </p:nvSpPr>
          <p:spPr>
            <a:xfrm>
              <a:off x="2844804" y="1490860"/>
              <a:ext cx="3168352" cy="962025"/>
            </a:xfrm>
            <a:prstGeom prst="roundRect">
              <a:avLst/>
            </a:prstGeom>
            <a:ln>
              <a:solidFill>
                <a:schemeClr val="tx2"/>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7" name="Rounded Rectangle 7"/>
            <p:cNvSpPr/>
            <p:nvPr/>
          </p:nvSpPr>
          <p:spPr>
            <a:xfrm>
              <a:off x="2891766" y="1537822"/>
              <a:ext cx="2977374" cy="8681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sr-Latn-CS" sz="1400" kern="1200" dirty="0" smtClean="0">
                  <a:latin typeface="Arial" pitchFamily="34" charset="0"/>
                  <a:cs typeface="Arial" pitchFamily="34" charset="0"/>
                </a:rPr>
                <a:t>Feed additive 1831/2003</a:t>
              </a:r>
            </a:p>
            <a:p>
              <a:pPr lvl="0" algn="ctr" defTabSz="622300">
                <a:lnSpc>
                  <a:spcPct val="90000"/>
                </a:lnSpc>
                <a:spcBef>
                  <a:spcPct val="0"/>
                </a:spcBef>
                <a:spcAft>
                  <a:spcPct val="35000"/>
                </a:spcAft>
              </a:pPr>
              <a:r>
                <a:rPr lang="sr-Latn-CS" sz="1400" b="1" kern="1200" dirty="0" smtClean="0">
                  <a:latin typeface="Arial" pitchFamily="34" charset="0"/>
                  <a:cs typeface="Arial" pitchFamily="34" charset="0"/>
                </a:rPr>
                <a:t>Osnovna referenca</a:t>
              </a:r>
              <a:endParaRPr lang="en-US" sz="1400" b="1" kern="1200" dirty="0">
                <a:latin typeface="Arial" pitchFamily="34" charset="0"/>
                <a:cs typeface="Arial" pitchFamily="34" charset="0"/>
              </a:endParaRPr>
            </a:p>
          </p:txBody>
        </p:sp>
      </p:grpSp>
      <p:grpSp>
        <p:nvGrpSpPr>
          <p:cNvPr id="23" name="Group 22"/>
          <p:cNvGrpSpPr/>
          <p:nvPr/>
        </p:nvGrpSpPr>
        <p:grpSpPr>
          <a:xfrm>
            <a:off x="5148064" y="3501008"/>
            <a:ext cx="3384376" cy="746001"/>
            <a:chOff x="2806712" y="2573139"/>
            <a:chExt cx="2717783" cy="962025"/>
          </a:xfrm>
        </p:grpSpPr>
        <p:sp>
          <p:nvSpPr>
            <p:cNvPr id="24" name="Rounded Rectangle 23"/>
            <p:cNvSpPr/>
            <p:nvPr/>
          </p:nvSpPr>
          <p:spPr>
            <a:xfrm>
              <a:off x="2806712" y="2573139"/>
              <a:ext cx="2717783" cy="962025"/>
            </a:xfrm>
            <a:prstGeom prst="roundRect">
              <a:avLst/>
            </a:prstGeom>
            <a:ln>
              <a:solidFill>
                <a:schemeClr val="tx2"/>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Rounded Rectangle 9"/>
            <p:cNvSpPr/>
            <p:nvPr/>
          </p:nvSpPr>
          <p:spPr>
            <a:xfrm>
              <a:off x="2853674" y="2620101"/>
              <a:ext cx="2623859" cy="8681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sr-Latn-CS" sz="1400" b="0" kern="1200" dirty="0" smtClean="0">
                  <a:latin typeface="Arial" pitchFamily="34" charset="0"/>
                  <a:cs typeface="Arial" pitchFamily="34" charset="0"/>
                </a:rPr>
                <a:t>Food &amp; Feed control 882/2004</a:t>
              </a:r>
            </a:p>
            <a:p>
              <a:pPr lvl="0" algn="ctr" defTabSz="622300">
                <a:lnSpc>
                  <a:spcPct val="90000"/>
                </a:lnSpc>
                <a:spcBef>
                  <a:spcPct val="0"/>
                </a:spcBef>
                <a:spcAft>
                  <a:spcPct val="35000"/>
                </a:spcAft>
              </a:pPr>
              <a:r>
                <a:rPr lang="sr-Latn-CS" sz="1400" b="1" kern="1200" dirty="0" smtClean="0">
                  <a:latin typeface="Arial" pitchFamily="34" charset="0"/>
                  <a:cs typeface="Arial" pitchFamily="34" charset="0"/>
                </a:rPr>
                <a:t>Kontrola</a:t>
              </a:r>
              <a:endParaRPr lang="en-US" sz="1400" b="1" kern="1200" dirty="0">
                <a:latin typeface="Arial" pitchFamily="34" charset="0"/>
                <a:cs typeface="Arial" pitchFamily="34" charset="0"/>
              </a:endParaRPr>
            </a:p>
          </p:txBody>
        </p:sp>
      </p:grpSp>
      <p:sp>
        <p:nvSpPr>
          <p:cNvPr id="30" name="TextBox 29"/>
          <p:cNvSpPr txBox="1"/>
          <p:nvPr/>
        </p:nvSpPr>
        <p:spPr>
          <a:xfrm>
            <a:off x="1691680" y="5085184"/>
            <a:ext cx="3996680" cy="369332"/>
          </a:xfrm>
          <a:prstGeom prst="rect">
            <a:avLst/>
          </a:prstGeom>
          <a:noFill/>
        </p:spPr>
        <p:txBody>
          <a:bodyPr wrap="square" rtlCol="0">
            <a:spAutoFit/>
          </a:bodyPr>
          <a:lstStyle/>
          <a:p>
            <a:pPr algn="ctr"/>
            <a:r>
              <a:rPr lang="sr-Latn-CS" b="1" dirty="0" smtClean="0">
                <a:solidFill>
                  <a:schemeClr val="bg1"/>
                </a:solidFill>
                <a:latin typeface="Arial" pitchFamily="34" charset="0"/>
                <a:cs typeface="Arial" pitchFamily="34" charset="0"/>
              </a:rPr>
              <a:t>Opšti zakon o hrani 178/2002</a:t>
            </a:r>
            <a:endParaRPr lang="en-US" b="1" dirty="0">
              <a:solidFill>
                <a:schemeClr val="bg1"/>
              </a:solidFill>
              <a:latin typeface="Arial" pitchFamily="34" charset="0"/>
              <a:cs typeface="Arial" pitchFamily="34" charset="0"/>
            </a:endParaRPr>
          </a:p>
        </p:txBody>
      </p:sp>
      <p:grpSp>
        <p:nvGrpSpPr>
          <p:cNvPr id="31" name="Group 30"/>
          <p:cNvGrpSpPr/>
          <p:nvPr/>
        </p:nvGrpSpPr>
        <p:grpSpPr>
          <a:xfrm>
            <a:off x="4427984" y="1484784"/>
            <a:ext cx="3528392" cy="781592"/>
            <a:chOff x="2921001" y="315722"/>
            <a:chExt cx="2635630" cy="1007923"/>
          </a:xfrm>
        </p:grpSpPr>
        <p:sp>
          <p:nvSpPr>
            <p:cNvPr id="32" name="Rounded Rectangle 31"/>
            <p:cNvSpPr/>
            <p:nvPr/>
          </p:nvSpPr>
          <p:spPr>
            <a:xfrm>
              <a:off x="2921001" y="315722"/>
              <a:ext cx="2635630" cy="962026"/>
            </a:xfrm>
            <a:prstGeom prst="roundRect">
              <a:avLst/>
            </a:prstGeom>
            <a:ln>
              <a:solidFill>
                <a:schemeClr val="tx2"/>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3" name="Rounded Rectangle 5"/>
            <p:cNvSpPr/>
            <p:nvPr/>
          </p:nvSpPr>
          <p:spPr>
            <a:xfrm>
              <a:off x="2967963" y="455544"/>
              <a:ext cx="2395282" cy="8681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b="1" kern="1200" dirty="0">
                <a:latin typeface="Arial" pitchFamily="34" charset="0"/>
                <a:cs typeface="Arial" pitchFamily="34" charset="0"/>
              </a:endParaRPr>
            </a:p>
          </p:txBody>
        </p:sp>
      </p:grpSp>
      <p:sp>
        <p:nvSpPr>
          <p:cNvPr id="34" name="Rectangle 33"/>
          <p:cNvSpPr/>
          <p:nvPr/>
        </p:nvSpPr>
        <p:spPr>
          <a:xfrm>
            <a:off x="4572000" y="1700808"/>
            <a:ext cx="3528392" cy="523220"/>
          </a:xfrm>
          <a:prstGeom prst="rect">
            <a:avLst/>
          </a:prstGeom>
        </p:spPr>
        <p:txBody>
          <a:bodyPr wrap="square">
            <a:spAutoFit/>
          </a:bodyPr>
          <a:lstStyle/>
          <a:p>
            <a:r>
              <a:rPr lang="en-US" sz="1400" dirty="0" smtClean="0">
                <a:latin typeface="Arial" pitchFamily="34" charset="0"/>
                <a:cs typeface="Arial" pitchFamily="34" charset="0"/>
              </a:rPr>
              <a:t> </a:t>
            </a:r>
            <a:r>
              <a:rPr lang="sr-Latn-CS" sz="1400" dirty="0" smtClean="0">
                <a:latin typeface="Arial" pitchFamily="34" charset="0"/>
                <a:cs typeface="Arial" pitchFamily="34" charset="0"/>
              </a:rPr>
              <a:t>P</a:t>
            </a:r>
            <a:r>
              <a:rPr lang="en-US" sz="1400" dirty="0" smtClean="0">
                <a:latin typeface="Arial" pitchFamily="34" charset="0"/>
                <a:cs typeface="Arial" pitchFamily="34" charset="0"/>
              </a:rPr>
              <a:t>lacing </a:t>
            </a:r>
            <a:r>
              <a:rPr lang="en-US" sz="1400" dirty="0">
                <a:latin typeface="Arial" pitchFamily="34" charset="0"/>
                <a:cs typeface="Arial" pitchFamily="34" charset="0"/>
              </a:rPr>
              <a:t>on the market and </a:t>
            </a:r>
            <a:r>
              <a:rPr lang="en-US" sz="1400" dirty="0" smtClean="0">
                <a:latin typeface="Arial" pitchFamily="34" charset="0"/>
                <a:cs typeface="Arial" pitchFamily="34" charset="0"/>
              </a:rPr>
              <a:t>use</a:t>
            </a:r>
            <a:r>
              <a:rPr lang="sr-Latn-CS" sz="1400" dirty="0" smtClean="0">
                <a:latin typeface="Arial" pitchFamily="34" charset="0"/>
                <a:cs typeface="Arial" pitchFamily="34" charset="0"/>
              </a:rPr>
              <a:t> 767/2009</a:t>
            </a:r>
          </a:p>
          <a:p>
            <a:pPr algn="ctr"/>
            <a:r>
              <a:rPr lang="sr-Latn-CS" sz="1400" b="1" dirty="0" smtClean="0">
                <a:latin typeface="Arial" pitchFamily="34" charset="0"/>
                <a:cs typeface="Arial" pitchFamily="34" charset="0"/>
              </a:rPr>
              <a:t>Tržište i upotreba</a:t>
            </a:r>
            <a:endParaRPr lang="en-US" sz="1400" dirty="0">
              <a:latin typeface="Arial" pitchFamily="34" charset="0"/>
              <a:cs typeface="Arial" pitchFamily="34" charset="0"/>
            </a:endParaRPr>
          </a:p>
        </p:txBody>
      </p:sp>
      <p:sp>
        <p:nvSpPr>
          <p:cNvPr id="36" name="Rectangle 35"/>
          <p:cNvSpPr/>
          <p:nvPr/>
        </p:nvSpPr>
        <p:spPr>
          <a:xfrm>
            <a:off x="2915816" y="116632"/>
            <a:ext cx="2952328" cy="369332"/>
          </a:xfrm>
          <a:prstGeom prst="rect">
            <a:avLst/>
          </a:prstGeom>
        </p:spPr>
        <p:txBody>
          <a:bodyPr wrap="square">
            <a:spAutoFit/>
          </a:bodyPr>
          <a:lstStyle/>
          <a:p>
            <a:r>
              <a:rPr lang="sr-Latn-CS" b="1" dirty="0" smtClean="0">
                <a:solidFill>
                  <a:srgbClr val="0B027C"/>
                </a:solidFill>
                <a:latin typeface="Arial" pitchFamily="34" charset="0"/>
                <a:cs typeface="Arial" pitchFamily="34" charset="0"/>
              </a:rPr>
              <a:t>Osnovne EU Regulative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5" name="TextBox 14"/>
          <p:cNvSpPr txBox="1"/>
          <p:nvPr/>
        </p:nvSpPr>
        <p:spPr>
          <a:xfrm>
            <a:off x="76200" y="6428601"/>
            <a:ext cx="2590800" cy="307777"/>
          </a:xfrm>
          <a:prstGeom prst="rect">
            <a:avLst/>
          </a:prstGeom>
          <a:noFill/>
        </p:spPr>
        <p:txBody>
          <a:bodyPr wrap="square" rtlCol="0">
            <a:spAutoFit/>
          </a:bodyPr>
          <a:lstStyle/>
          <a:p>
            <a:r>
              <a:rPr lang="sr-Latn-CS" sz="1400" b="1" dirty="0" smtClean="0">
                <a:solidFill>
                  <a:schemeClr val="tx2"/>
                </a:solidFill>
              </a:rPr>
              <a:t>Novi Sad,</a:t>
            </a:r>
            <a:r>
              <a:rPr lang="sr-Latn-CS" sz="1400" b="1" baseline="0" dirty="0" smtClean="0">
                <a:solidFill>
                  <a:schemeClr val="tx2"/>
                </a:solidFill>
              </a:rPr>
              <a:t> </a:t>
            </a:r>
            <a:r>
              <a:rPr lang="sr-Latn-CS" sz="1400" b="1" dirty="0" smtClean="0">
                <a:solidFill>
                  <a:schemeClr val="tx2"/>
                </a:solidFill>
              </a:rPr>
              <a:t>13. Juli </a:t>
            </a:r>
            <a:r>
              <a:rPr lang="sr-Latn-CS" sz="1400" b="1" dirty="0" smtClean="0">
                <a:solidFill>
                  <a:schemeClr val="tx2"/>
                </a:solidFill>
              </a:rPr>
              <a:t>2011, Novi Sad</a:t>
            </a:r>
            <a:endParaRPr lang="sr-Latn-CS" sz="1400" b="1" dirty="0">
              <a:solidFill>
                <a:schemeClr val="tx2"/>
              </a:solidFill>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400800"/>
            <a:ext cx="457200" cy="457200"/>
          </a:xfrm>
          <a:prstGeom prst="rect">
            <a:avLst/>
          </a:prstGeom>
          <a:noFill/>
        </p:spPr>
      </p:pic>
      <p:pic>
        <p:nvPicPr>
          <p:cNvPr id="18" name="Picture 10" descr="EUROPA logo, European Union">
            <a:hlinkClick r:id="rId14"/>
          </p:cNvPr>
          <p:cNvPicPr>
            <a:picLocks noChangeAspect="1" noChangeArrowheads="1"/>
          </p:cNvPicPr>
          <p:nvPr/>
        </p:nvPicPr>
        <p:blipFill>
          <a:blip r:embed="rId15" cstate="print"/>
          <a:srcRect/>
          <a:stretch>
            <a:fillRect/>
          </a:stretch>
        </p:blipFill>
        <p:spPr bwMode="auto">
          <a:xfrm>
            <a:off x="107504" y="60573"/>
            <a:ext cx="1608535" cy="560115"/>
          </a:xfrm>
          <a:prstGeom prst="rect">
            <a:avLst/>
          </a:prstGeom>
          <a:noFill/>
        </p:spPr>
      </p:pic>
      <p:sp>
        <p:nvSpPr>
          <p:cNvPr id="19" name="TextBox 18"/>
          <p:cNvSpPr txBox="1"/>
          <p:nvPr/>
        </p:nvSpPr>
        <p:spPr>
          <a:xfrm>
            <a:off x="3275856" y="116632"/>
            <a:ext cx="3168352" cy="369332"/>
          </a:xfrm>
          <a:prstGeom prst="rect">
            <a:avLst/>
          </a:prstGeom>
          <a:noFill/>
        </p:spPr>
        <p:txBody>
          <a:bodyPr wrap="square" rtlCol="0">
            <a:spAutoFit/>
          </a:bodyPr>
          <a:lstStyle/>
          <a:p>
            <a:pPr algn="ctr"/>
            <a:r>
              <a:rPr lang="sr-Latn-CS" b="1" dirty="0" smtClean="0">
                <a:solidFill>
                  <a:srgbClr val="0B027C"/>
                </a:solidFill>
                <a:latin typeface="Arial" pitchFamily="34" charset="0"/>
                <a:cs typeface="Arial" pitchFamily="34" charset="0"/>
              </a:rPr>
              <a:t>EU Regulativa </a:t>
            </a:r>
            <a:r>
              <a:rPr lang="sr-Latn-CS" b="1" dirty="0" smtClean="0">
                <a:solidFill>
                  <a:srgbClr val="0A0278"/>
                </a:solidFill>
                <a:latin typeface="Arial" pitchFamily="34" charset="0"/>
                <a:cs typeface="Arial" pitchFamily="34" charset="0"/>
              </a:rPr>
              <a:t>(178/2002</a:t>
            </a:r>
            <a:r>
              <a:rPr lang="sr-Latn-CS" b="1" dirty="0" smtClean="0">
                <a:solidFill>
                  <a:srgbClr val="0A0278"/>
                </a:solidFill>
                <a:latin typeface="Arial" pitchFamily="34" charset="0"/>
                <a:cs typeface="Arial" pitchFamily="34" charset="0"/>
              </a:rPr>
              <a:t>)</a:t>
            </a:r>
            <a:endParaRPr lang="en-US" b="1" dirty="0">
              <a:solidFill>
                <a:srgbClr val="0A0278"/>
              </a:solidFill>
              <a:latin typeface="Arial" pitchFamily="34" charset="0"/>
              <a:cs typeface="Arial" pitchFamily="34" charset="0"/>
            </a:endParaRPr>
          </a:p>
        </p:txBody>
      </p:sp>
      <p:sp>
        <p:nvSpPr>
          <p:cNvPr id="20" name="TextBox 19"/>
          <p:cNvSpPr txBox="1"/>
          <p:nvPr/>
        </p:nvSpPr>
        <p:spPr>
          <a:xfrm>
            <a:off x="251520" y="1291982"/>
            <a:ext cx="8763000" cy="4801314"/>
          </a:xfrm>
          <a:prstGeom prst="rect">
            <a:avLst/>
          </a:prstGeom>
          <a:noFill/>
        </p:spPr>
        <p:txBody>
          <a:bodyPr wrap="square" rtlCol="0">
            <a:spAutoFit/>
          </a:bodyPr>
          <a:lstStyle/>
          <a:p>
            <a:r>
              <a:rPr lang="sr-Latn-CS" b="1" u="sng" dirty="0" err="1" smtClean="0">
                <a:solidFill>
                  <a:srgbClr val="0B027C"/>
                </a:solidFill>
                <a:latin typeface="Arial" pitchFamily="34" charset="0"/>
                <a:cs typeface="Arial" pitchFamily="34" charset="0"/>
              </a:rPr>
              <a:t>O</a:t>
            </a:r>
            <a:r>
              <a:rPr lang="en-US" b="1" u="sng" dirty="0" err="1" smtClean="0">
                <a:solidFill>
                  <a:srgbClr val="0B027C"/>
                </a:solidFill>
                <a:latin typeface="Arial" pitchFamily="34" charset="0"/>
                <a:cs typeface="Arial" pitchFamily="34" charset="0"/>
              </a:rPr>
              <a:t>pšte</a:t>
            </a:r>
            <a:r>
              <a:rPr lang="en-US" b="1" u="sng" dirty="0" smtClean="0">
                <a:solidFill>
                  <a:srgbClr val="0B027C"/>
                </a:solidFill>
                <a:latin typeface="Arial" pitchFamily="34" charset="0"/>
                <a:cs typeface="Arial" pitchFamily="34" charset="0"/>
              </a:rPr>
              <a:t> </a:t>
            </a:r>
            <a:r>
              <a:rPr lang="en-US" b="1" u="sng" dirty="0" err="1" smtClean="0">
                <a:solidFill>
                  <a:srgbClr val="0B027C"/>
                </a:solidFill>
                <a:latin typeface="Arial" pitchFamily="34" charset="0"/>
                <a:cs typeface="Arial" pitchFamily="34" charset="0"/>
              </a:rPr>
              <a:t>obaveze</a:t>
            </a:r>
            <a:endParaRPr lang="sr-Latn-CS" b="1" u="sng" dirty="0" smtClean="0">
              <a:solidFill>
                <a:srgbClr val="0B027C"/>
              </a:solidFill>
              <a:latin typeface="Arial" pitchFamily="34" charset="0"/>
              <a:cs typeface="Arial" pitchFamily="34" charset="0"/>
            </a:endParaRPr>
          </a:p>
          <a:p>
            <a:endParaRPr lang="sr-Latn-CS" b="1" u="sng" dirty="0" smtClean="0">
              <a:solidFill>
                <a:srgbClr val="0B027C"/>
              </a:solidFill>
              <a:latin typeface="Arial" pitchFamily="34" charset="0"/>
              <a:cs typeface="Arial" pitchFamily="34" charset="0"/>
            </a:endParaRPr>
          </a:p>
          <a:p>
            <a:pPr marL="90488" lvl="1" indent="-90488">
              <a:buFont typeface="Arial" pitchFamily="34" charset="0"/>
              <a:buChar char="•"/>
            </a:pPr>
            <a:r>
              <a:rPr lang="sr-Latn-CS" sz="1400" b="1" dirty="0" smtClean="0">
                <a:solidFill>
                  <a:srgbClr val="0B027C"/>
                </a:solidFill>
                <a:latin typeface="Arial" pitchFamily="34" charset="0"/>
                <a:cs typeface="Arial" pitchFamily="34" charset="0"/>
              </a:rPr>
              <a:t>Potpuna sledljivost kroz lanac hrane </a:t>
            </a:r>
            <a:r>
              <a:rPr lang="sr-Latn-CS" sz="1400" dirty="0" smtClean="0">
                <a:solidFill>
                  <a:srgbClr val="0B027C"/>
                </a:solidFill>
                <a:latin typeface="Arial" pitchFamily="34" charset="0"/>
                <a:cs typeface="Arial" pitchFamily="34" charset="0"/>
              </a:rPr>
              <a:t>- januar 2005 (član 18.)</a:t>
            </a:r>
          </a:p>
          <a:p>
            <a:pPr marL="722313" lvl="2" indent="-90488">
              <a:buFont typeface="Arial" pitchFamily="34" charset="0"/>
              <a:buChar char="•"/>
            </a:pPr>
            <a:r>
              <a:rPr lang="sr-Latn-CS" sz="1400" dirty="0" smtClean="0">
                <a:solidFill>
                  <a:srgbClr val="0B027C"/>
                </a:solidFill>
                <a:latin typeface="Arial" pitchFamily="34" charset="0"/>
                <a:cs typeface="Arial" pitchFamily="34" charset="0"/>
              </a:rPr>
              <a:t>Sledljivost hrane, hrane za životinje, životinja koje služe za proizvodnju hrane, i bilo koju supstancu koja je namenjena ili za koju se očekuje da će biti ugrađena u hranu ili hranu za životinje mora biti uspostavljena u svim fazama proizvodnje, prerade i distribucije</a:t>
            </a:r>
          </a:p>
          <a:p>
            <a:pPr marL="722313" lvl="2" indent="-90488"/>
            <a:endParaRPr lang="sr-Latn-CS" sz="1400" dirty="0" smtClean="0">
              <a:solidFill>
                <a:srgbClr val="0B027C"/>
              </a:solidFill>
              <a:latin typeface="Arial" pitchFamily="34" charset="0"/>
              <a:cs typeface="Arial" pitchFamily="34" charset="0"/>
            </a:endParaRPr>
          </a:p>
          <a:p>
            <a:pPr marL="722313" lvl="1" indent="-90488">
              <a:buFont typeface="Arial" pitchFamily="34" charset="0"/>
              <a:buChar char="•"/>
            </a:pPr>
            <a:r>
              <a:rPr lang="sr-Latn-CS" sz="1400" dirty="0" smtClean="0">
                <a:solidFill>
                  <a:srgbClr val="0B027C"/>
                </a:solidFill>
                <a:latin typeface="Arial" pitchFamily="34" charset="0"/>
                <a:cs typeface="Arial" pitchFamily="34" charset="0"/>
              </a:rPr>
              <a:t>Subjekti u poslovanju hranom i hranom za životinje moraju biti u mogućnosti da identifikuju svako lice od koga se snabdevaju hranom, hranom za životinje, životinjama koje služe za proizvodnju hrane ili bilo kojom supstancom koja je namenjena ili za koju se očekuje da će biti ugrađena u hranu ili hranu za životinje.U tom cilju takvi subjekti moraju imati uspostavljene sisteme i procedure koji omogućavaju dostupnost tih podataka na zahtev nadležnih organa.</a:t>
            </a:r>
          </a:p>
          <a:p>
            <a:pPr marL="722313" lvl="1" indent="-90488"/>
            <a:endParaRPr lang="sr-Latn-CS" sz="1400" dirty="0" smtClean="0">
              <a:solidFill>
                <a:srgbClr val="0B027C"/>
              </a:solidFill>
              <a:latin typeface="Arial" pitchFamily="34" charset="0"/>
              <a:cs typeface="Arial" pitchFamily="34" charset="0"/>
            </a:endParaRPr>
          </a:p>
          <a:p>
            <a:pPr marL="722313" lvl="1" indent="-90488">
              <a:buFont typeface="Arial" pitchFamily="34" charset="0"/>
              <a:buChar char="•"/>
            </a:pPr>
            <a:r>
              <a:rPr lang="sr-Latn-CS" sz="1400" dirty="0" smtClean="0">
                <a:solidFill>
                  <a:srgbClr val="0B027C"/>
                </a:solidFill>
                <a:latin typeface="Arial" pitchFamily="34" charset="0"/>
                <a:cs typeface="Arial" pitchFamily="34" charset="0"/>
              </a:rPr>
              <a:t>Subjekti u poslovanju hranom i hranom za životinje moraju imati uspostavljene sisteme i procedure kojima se mogu identifikovati drugi subjekti kojima su isporučili svoje proizvode. Ti podaci treba da budu dostupni na zahtev nadležnih organa.</a:t>
            </a:r>
          </a:p>
          <a:p>
            <a:pPr lvl="1" indent="-366713">
              <a:buFont typeface="Arial" pitchFamily="34" charset="0"/>
              <a:buChar char="•"/>
            </a:pPr>
            <a:endParaRPr lang="sr-Latn-CS" sz="1600" dirty="0" smtClean="0">
              <a:solidFill>
                <a:srgbClr val="0B027C"/>
              </a:solidFill>
              <a:latin typeface="Arial" pitchFamily="34" charset="0"/>
              <a:cs typeface="Arial" pitchFamily="34" charset="0"/>
            </a:endParaRPr>
          </a:p>
          <a:p>
            <a:pPr lvl="1" indent="-366713"/>
            <a:r>
              <a:rPr lang="sr-Latn-CS" sz="1600" dirty="0" smtClean="0">
                <a:solidFill>
                  <a:srgbClr val="0B027C"/>
                </a:solidFill>
                <a:latin typeface="Arial" pitchFamily="34" charset="0"/>
                <a:cs typeface="Arial" pitchFamily="34" charset="0"/>
              </a:rPr>
              <a:t> </a:t>
            </a:r>
          </a:p>
          <a:p>
            <a:pPr marL="90488" lvl="1" indent="-90488">
              <a:buFont typeface="Arial" pitchFamily="34" charset="0"/>
              <a:buChar char="•"/>
            </a:pPr>
            <a:r>
              <a:rPr lang="sr-Latn-CS" sz="1400" b="1" dirty="0" smtClean="0">
                <a:solidFill>
                  <a:srgbClr val="0B027C"/>
                </a:solidFill>
                <a:latin typeface="Arial" pitchFamily="34" charset="0"/>
                <a:cs typeface="Arial" pitchFamily="34" charset="0"/>
              </a:rPr>
              <a:t>Subjekti u poslovanju hranom i hranom za životinje su odgovorni za bezbednost njihovih proizvoda</a:t>
            </a:r>
          </a:p>
          <a:p>
            <a:pPr marL="90488" lvl="1" indent="-90488">
              <a:buFont typeface="Arial" pitchFamily="34" charset="0"/>
              <a:buChar char="•"/>
            </a:pPr>
            <a:r>
              <a:rPr lang="sr-Latn-CS" sz="1400" b="1" dirty="0" smtClean="0">
                <a:solidFill>
                  <a:srgbClr val="0B027C"/>
                </a:solidFill>
                <a:latin typeface="Arial" pitchFamily="34" charset="0"/>
                <a:cs typeface="Arial" pitchFamily="34" charset="0"/>
              </a:rPr>
              <a:t>Odnosi se na sve faze proizvodnje, prerade i distribucije </a:t>
            </a:r>
          </a:p>
          <a:p>
            <a:pPr marL="90488" lvl="1" indent="-90488">
              <a:buFont typeface="Arial" pitchFamily="34" charset="0"/>
              <a:buChar char="•"/>
            </a:pPr>
            <a:r>
              <a:rPr lang="sr-Latn-CS" sz="1400" b="1" dirty="0" smtClean="0">
                <a:solidFill>
                  <a:srgbClr val="0B027C"/>
                </a:solidFill>
                <a:latin typeface="Arial" pitchFamily="34" charset="0"/>
                <a:cs typeface="Arial" pitchFamily="34" charset="0"/>
              </a:rPr>
              <a:t>Uspostavljena EFSA (European Food Safety Authority)</a:t>
            </a:r>
            <a:endParaRPr lang="en-US" sz="1400" b="1" dirty="0">
              <a:solidFill>
                <a:srgbClr val="0B027C"/>
              </a:solidFill>
              <a:latin typeface="Arial" pitchFamily="34" charset="0"/>
              <a:cs typeface="Arial" pitchFamily="34" charset="0"/>
            </a:endParaRPr>
          </a:p>
        </p:txBody>
      </p:sp>
      <p:sp>
        <p:nvSpPr>
          <p:cNvPr id="21" name="Oval 20"/>
          <p:cNvSpPr/>
          <p:nvPr/>
        </p:nvSpPr>
        <p:spPr>
          <a:xfrm>
            <a:off x="3419872" y="1772816"/>
            <a:ext cx="1359024" cy="4572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0278"/>
              </a:solidFill>
            </a:endParaRPr>
          </a:p>
        </p:txBody>
      </p:sp>
      <p:sp>
        <p:nvSpPr>
          <p:cNvPr id="22" name="Oval 21"/>
          <p:cNvSpPr/>
          <p:nvPr/>
        </p:nvSpPr>
        <p:spPr>
          <a:xfrm>
            <a:off x="2123728" y="2492896"/>
            <a:ext cx="1296144" cy="304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0278"/>
              </a:solidFill>
            </a:endParaRPr>
          </a:p>
        </p:txBody>
      </p:sp>
      <p:sp>
        <p:nvSpPr>
          <p:cNvPr id="23" name="Oval 22"/>
          <p:cNvSpPr/>
          <p:nvPr/>
        </p:nvSpPr>
        <p:spPr>
          <a:xfrm>
            <a:off x="4427984" y="4365104"/>
            <a:ext cx="1656184" cy="36004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0278"/>
              </a:solidFill>
            </a:endParaRPr>
          </a:p>
        </p:txBody>
      </p:sp>
      <p:sp>
        <p:nvSpPr>
          <p:cNvPr id="24" name="Oval 23"/>
          <p:cNvSpPr/>
          <p:nvPr/>
        </p:nvSpPr>
        <p:spPr>
          <a:xfrm>
            <a:off x="1331640" y="3140968"/>
            <a:ext cx="1944216" cy="304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A0278"/>
              </a:solidFill>
            </a:endParaRPr>
          </a:p>
        </p:txBody>
      </p:sp>
      <p:sp>
        <p:nvSpPr>
          <p:cNvPr id="25" name="TextBox 24"/>
          <p:cNvSpPr txBox="1"/>
          <p:nvPr/>
        </p:nvSpPr>
        <p:spPr>
          <a:xfrm>
            <a:off x="323528" y="836712"/>
            <a:ext cx="2520280" cy="369332"/>
          </a:xfrm>
          <a:prstGeom prst="rect">
            <a:avLst/>
          </a:prstGeom>
          <a:noFill/>
        </p:spPr>
        <p:txBody>
          <a:bodyPr wrap="square" rtlCol="0">
            <a:spAutoFit/>
          </a:bodyPr>
          <a:lstStyle/>
          <a:p>
            <a:r>
              <a:rPr lang="sr-Latn-CS" b="1" dirty="0" smtClean="0">
                <a:solidFill>
                  <a:srgbClr val="0A0278"/>
                </a:solidFill>
                <a:latin typeface="Arial" pitchFamily="34" charset="0"/>
                <a:cs typeface="Arial" pitchFamily="34" charset="0"/>
              </a:rPr>
              <a:t>Zakon o hrani</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5" name="TextBox 14"/>
          <p:cNvSpPr txBox="1"/>
          <p:nvPr/>
        </p:nvSpPr>
        <p:spPr>
          <a:xfrm>
            <a:off x="76200" y="6428601"/>
            <a:ext cx="2590800" cy="523220"/>
          </a:xfrm>
          <a:prstGeom prst="rect">
            <a:avLst/>
          </a:prstGeom>
          <a:noFill/>
        </p:spPr>
        <p:txBody>
          <a:bodyPr wrap="square" rtlCol="0">
            <a:spAutoFit/>
          </a:bodyPr>
          <a:lstStyle/>
          <a:p>
            <a:r>
              <a:rPr lang="sr-Latn-CS" sz="1400" b="1" dirty="0" smtClean="0">
                <a:solidFill>
                  <a:srgbClr val="0A0278"/>
                </a:solidFill>
                <a:latin typeface="Arial" pitchFamily="34" charset="0"/>
                <a:cs typeface="Arial" pitchFamily="34" charset="0"/>
              </a:rPr>
              <a:t>Novi Sad,</a:t>
            </a:r>
            <a:r>
              <a:rPr lang="sr-Latn-CS" sz="1400" b="1" baseline="0" dirty="0" smtClean="0">
                <a:solidFill>
                  <a:srgbClr val="0A0278"/>
                </a:solidFill>
                <a:latin typeface="Arial" pitchFamily="34" charset="0"/>
                <a:cs typeface="Arial" pitchFamily="34" charset="0"/>
              </a:rPr>
              <a:t> </a:t>
            </a:r>
            <a:r>
              <a:rPr lang="sr-Latn-CS" sz="1400" b="1" dirty="0" smtClean="0">
                <a:solidFill>
                  <a:srgbClr val="0A0278"/>
                </a:solidFill>
                <a:latin typeface="Arial" pitchFamily="34" charset="0"/>
                <a:cs typeface="Arial" pitchFamily="34" charset="0"/>
              </a:rPr>
              <a:t>13. Juli </a:t>
            </a:r>
            <a:r>
              <a:rPr lang="sr-Latn-CS" sz="1400" b="1" dirty="0" smtClean="0">
                <a:solidFill>
                  <a:srgbClr val="0A0278"/>
                </a:solidFill>
                <a:latin typeface="Arial" pitchFamily="34" charset="0"/>
                <a:cs typeface="Arial" pitchFamily="34" charset="0"/>
              </a:rPr>
              <a:t>2011, Novi Sad</a:t>
            </a:r>
            <a:endParaRPr lang="sr-Latn-CS" sz="1400" b="1" dirty="0">
              <a:solidFill>
                <a:srgbClr val="0A0278"/>
              </a:solidFill>
              <a:latin typeface="Arial" pitchFamily="34" charset="0"/>
              <a:cs typeface="Arial" pitchFamily="34" charset="0"/>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400800"/>
            <a:ext cx="457200" cy="457200"/>
          </a:xfrm>
          <a:prstGeom prst="rect">
            <a:avLst/>
          </a:prstGeom>
          <a:noFill/>
        </p:spPr>
      </p:pic>
      <p:pic>
        <p:nvPicPr>
          <p:cNvPr id="18" name="Picture 10" descr="EUROPA logo, European Union">
            <a:hlinkClick r:id="rId14"/>
          </p:cNvPr>
          <p:cNvPicPr>
            <a:picLocks noChangeAspect="1" noChangeArrowheads="1"/>
          </p:cNvPicPr>
          <p:nvPr/>
        </p:nvPicPr>
        <p:blipFill>
          <a:blip r:embed="rId15" cstate="print"/>
          <a:srcRect/>
          <a:stretch>
            <a:fillRect/>
          </a:stretch>
        </p:blipFill>
        <p:spPr bwMode="auto">
          <a:xfrm>
            <a:off x="107504" y="60573"/>
            <a:ext cx="1608535" cy="560115"/>
          </a:xfrm>
          <a:prstGeom prst="rect">
            <a:avLst/>
          </a:prstGeom>
          <a:noFill/>
        </p:spPr>
      </p:pic>
      <p:sp>
        <p:nvSpPr>
          <p:cNvPr id="19" name="TextBox 18"/>
          <p:cNvSpPr txBox="1"/>
          <p:nvPr/>
        </p:nvSpPr>
        <p:spPr>
          <a:xfrm>
            <a:off x="395536" y="764704"/>
            <a:ext cx="6048672" cy="369332"/>
          </a:xfrm>
          <a:prstGeom prst="rect">
            <a:avLst/>
          </a:prstGeom>
          <a:noFill/>
        </p:spPr>
        <p:txBody>
          <a:bodyPr wrap="square" rtlCol="0">
            <a:spAutoFit/>
          </a:bodyPr>
          <a:lstStyle/>
          <a:p>
            <a:r>
              <a:rPr lang="sr-Latn-CS" b="1" dirty="0" smtClean="0">
                <a:solidFill>
                  <a:srgbClr val="0A0278"/>
                </a:solidFill>
                <a:latin typeface="Arial" pitchFamily="34" charset="0"/>
                <a:cs typeface="Arial" pitchFamily="34" charset="0"/>
              </a:rPr>
              <a:t>Reguliše proces </a:t>
            </a:r>
            <a:r>
              <a:rPr lang="sr-Latn-CS" b="1" dirty="0" smtClean="0">
                <a:solidFill>
                  <a:srgbClr val="0A0278"/>
                </a:solidFill>
                <a:latin typeface="Arial" pitchFamily="34" charset="0"/>
                <a:cs typeface="Arial" pitchFamily="34" charset="0"/>
              </a:rPr>
              <a:t>autorizacije dodataka u EU </a:t>
            </a:r>
            <a:endParaRPr lang="en-US" b="1" dirty="0">
              <a:solidFill>
                <a:srgbClr val="0A0278"/>
              </a:solidFill>
              <a:latin typeface="Arial" pitchFamily="34" charset="0"/>
              <a:cs typeface="Arial" pitchFamily="34" charset="0"/>
            </a:endParaRPr>
          </a:p>
        </p:txBody>
      </p:sp>
      <p:sp>
        <p:nvSpPr>
          <p:cNvPr id="20" name="TextBox 19"/>
          <p:cNvSpPr txBox="1"/>
          <p:nvPr/>
        </p:nvSpPr>
        <p:spPr>
          <a:xfrm>
            <a:off x="611560" y="1124744"/>
            <a:ext cx="7776864" cy="1200329"/>
          </a:xfrm>
          <a:prstGeom prst="rect">
            <a:avLst/>
          </a:prstGeom>
          <a:noFill/>
        </p:spPr>
        <p:txBody>
          <a:bodyPr wrap="square" rtlCol="0">
            <a:spAutoFit/>
          </a:bodyPr>
          <a:lstStyle/>
          <a:p>
            <a:pPr marL="180975" lvl="1" indent="-180975">
              <a:buFont typeface="Arial" pitchFamily="34" charset="0"/>
              <a:buChar char="•"/>
              <a:tabLst>
                <a:tab pos="180975" algn="l"/>
              </a:tabLst>
            </a:pPr>
            <a:r>
              <a:rPr lang="sr-Latn-CS" dirty="0" smtClean="0">
                <a:solidFill>
                  <a:srgbClr val="0A0278"/>
                </a:solidFill>
                <a:latin typeface="Arial" pitchFamily="34" charset="0"/>
                <a:cs typeface="Arial" pitchFamily="34" charset="0"/>
              </a:rPr>
              <a:t>Ne može se staviti u proizvodnju, promet ili upotrebu dodatak dok se ne:</a:t>
            </a:r>
          </a:p>
          <a:p>
            <a:pPr marL="180975" lvl="1" indent="-180975">
              <a:buFont typeface="Arial" pitchFamily="34" charset="0"/>
              <a:buChar char="•"/>
              <a:tabLst>
                <a:tab pos="180975" algn="l"/>
              </a:tabLst>
            </a:pPr>
            <a:r>
              <a:rPr lang="sr-Latn-CS" dirty="0" smtClean="0">
                <a:solidFill>
                  <a:srgbClr val="0A0278"/>
                </a:solidFill>
                <a:latin typeface="Arial" pitchFamily="34" charset="0"/>
                <a:cs typeface="Arial" pitchFamily="34" charset="0"/>
              </a:rPr>
              <a:t>Autorizuje ( kategorija i funkcionalna grupa)</a:t>
            </a:r>
          </a:p>
          <a:p>
            <a:pPr marL="180975" lvl="1" indent="-180975">
              <a:buFont typeface="Arial" pitchFamily="34" charset="0"/>
              <a:buChar char="•"/>
              <a:tabLst>
                <a:tab pos="180975" algn="l"/>
              </a:tabLst>
            </a:pPr>
            <a:r>
              <a:rPr lang="sr-Latn-CS" dirty="0" smtClean="0">
                <a:solidFill>
                  <a:srgbClr val="0A0278"/>
                </a:solidFill>
                <a:latin typeface="Arial" pitchFamily="34" charset="0"/>
                <a:cs typeface="Arial" pitchFamily="34" charset="0"/>
              </a:rPr>
              <a:t>Postignu uslovi za upotrebu propisani autorizacijom</a:t>
            </a:r>
          </a:p>
          <a:p>
            <a:pPr marL="180975" lvl="1" indent="-180975">
              <a:buFont typeface="Arial" pitchFamily="34" charset="0"/>
              <a:buChar char="•"/>
              <a:tabLst>
                <a:tab pos="180975" algn="l"/>
              </a:tabLst>
            </a:pPr>
            <a:r>
              <a:rPr lang="sr-Latn-CS" dirty="0" smtClean="0">
                <a:solidFill>
                  <a:srgbClr val="0A0278"/>
                </a:solidFill>
                <a:latin typeface="Arial" pitchFamily="34" charset="0"/>
                <a:cs typeface="Arial" pitchFamily="34" charset="0"/>
              </a:rPr>
              <a:t>Postignu propisani uslovi za etiketiranje</a:t>
            </a:r>
          </a:p>
        </p:txBody>
      </p:sp>
      <p:sp>
        <p:nvSpPr>
          <p:cNvPr id="21" name="TextBox 20"/>
          <p:cNvSpPr txBox="1"/>
          <p:nvPr/>
        </p:nvSpPr>
        <p:spPr>
          <a:xfrm>
            <a:off x="323528" y="2420888"/>
            <a:ext cx="8424936" cy="1477328"/>
          </a:xfrm>
          <a:prstGeom prst="rect">
            <a:avLst/>
          </a:prstGeom>
          <a:noFill/>
        </p:spPr>
        <p:txBody>
          <a:bodyPr wrap="square" rtlCol="0">
            <a:spAutoFit/>
          </a:bodyPr>
          <a:lstStyle/>
          <a:p>
            <a:r>
              <a:rPr lang="sr-Latn-CS" b="1" dirty="0" smtClean="0">
                <a:solidFill>
                  <a:srgbClr val="0A0278"/>
                </a:solidFill>
                <a:latin typeface="Arial" pitchFamily="34" charset="0"/>
                <a:cs typeface="Arial" pitchFamily="34" charset="0"/>
              </a:rPr>
              <a:t>Proces autorizacije:</a:t>
            </a:r>
            <a:endParaRPr lang="en-US" b="1" dirty="0" smtClean="0">
              <a:solidFill>
                <a:srgbClr val="0A0278"/>
              </a:solidFill>
              <a:latin typeface="Arial" pitchFamily="34" charset="0"/>
              <a:cs typeface="Arial" pitchFamily="34" charset="0"/>
            </a:endParaRPr>
          </a:p>
          <a:p>
            <a:pPr marL="450850" indent="-179388">
              <a:buFont typeface="Arial" pitchFamily="34" charset="0"/>
              <a:buChar char="•"/>
            </a:pPr>
            <a:r>
              <a:rPr lang="sr-Latn-CS" dirty="0" smtClean="0">
                <a:solidFill>
                  <a:srgbClr val="0A0278"/>
                </a:solidFill>
                <a:latin typeface="Arial" pitchFamily="34" charset="0"/>
                <a:cs typeface="Arial" pitchFamily="34" charset="0"/>
              </a:rPr>
              <a:t>Autorizacija </a:t>
            </a:r>
            <a:r>
              <a:rPr lang="sr-Latn-CS" dirty="0" smtClean="0">
                <a:solidFill>
                  <a:srgbClr val="0A0278"/>
                </a:solidFill>
                <a:latin typeface="Arial" pitchFamily="34" charset="0"/>
                <a:cs typeface="Arial" pitchFamily="34" charset="0"/>
              </a:rPr>
              <a:t>se zahteva za novi aditiv ili novu upotrebu aditiva</a:t>
            </a:r>
          </a:p>
          <a:p>
            <a:pPr marL="450850" indent="-179388">
              <a:buFont typeface="Arial" pitchFamily="34" charset="0"/>
              <a:buChar char="•"/>
            </a:pPr>
            <a:r>
              <a:rPr lang="sr-Latn-CS" dirty="0" smtClean="0">
                <a:solidFill>
                  <a:srgbClr val="0A0278"/>
                </a:solidFill>
                <a:latin typeface="Arial" pitchFamily="34" charset="0"/>
                <a:cs typeface="Arial" pitchFamily="34" charset="0"/>
              </a:rPr>
              <a:t>Aplikant mora biti smešten u EU</a:t>
            </a:r>
          </a:p>
          <a:p>
            <a:pPr marL="450850" indent="-179388">
              <a:buFont typeface="Arial" pitchFamily="34" charset="0"/>
              <a:buChar char="•"/>
            </a:pPr>
            <a:r>
              <a:rPr lang="sr-Latn-CS" dirty="0" smtClean="0">
                <a:solidFill>
                  <a:srgbClr val="0A0278"/>
                </a:solidFill>
                <a:latin typeface="Arial" pitchFamily="34" charset="0"/>
                <a:cs typeface="Arial" pitchFamily="34" charset="0"/>
              </a:rPr>
              <a:t>Aditiv može biti autorizovan ako ispuljava određene funkcije, ako je bezbedan i ako ne obmanjuje potrošača/korisnika</a:t>
            </a:r>
            <a:endParaRPr lang="en-US" dirty="0">
              <a:solidFill>
                <a:srgbClr val="0A0278"/>
              </a:solidFill>
              <a:latin typeface="Arial" pitchFamily="34" charset="0"/>
              <a:cs typeface="Arial" pitchFamily="34" charset="0"/>
            </a:endParaRPr>
          </a:p>
        </p:txBody>
      </p:sp>
      <p:sp>
        <p:nvSpPr>
          <p:cNvPr id="23" name="TextBox 22"/>
          <p:cNvSpPr txBox="1"/>
          <p:nvPr/>
        </p:nvSpPr>
        <p:spPr>
          <a:xfrm>
            <a:off x="290264" y="3928988"/>
            <a:ext cx="8458200" cy="2308324"/>
          </a:xfrm>
          <a:prstGeom prst="rect">
            <a:avLst/>
          </a:prstGeom>
          <a:noFill/>
        </p:spPr>
        <p:txBody>
          <a:bodyPr wrap="square" rtlCol="0">
            <a:spAutoFit/>
          </a:bodyPr>
          <a:lstStyle/>
          <a:p>
            <a:r>
              <a:rPr lang="sr-Latn-CS" b="1" dirty="0" smtClean="0">
                <a:solidFill>
                  <a:srgbClr val="0A0278"/>
                </a:solidFill>
                <a:latin typeface="Arial" pitchFamily="34" charset="0"/>
                <a:cs typeface="Arial" pitchFamily="34" charset="0"/>
              </a:rPr>
              <a:t>Autorizacija uključuje:</a:t>
            </a:r>
          </a:p>
          <a:p>
            <a:pPr marL="450850" lvl="1" indent="-179388">
              <a:buFont typeface="Arial" pitchFamily="34" charset="0"/>
              <a:buChar char="•"/>
            </a:pPr>
            <a:r>
              <a:rPr lang="sr-Latn-CS" dirty="0" smtClean="0">
                <a:solidFill>
                  <a:srgbClr val="0A0278"/>
                </a:solidFill>
                <a:latin typeface="Arial" pitchFamily="34" charset="0"/>
                <a:cs typeface="Arial" pitchFamily="34" charset="0"/>
              </a:rPr>
              <a:t>Autorizovanu </a:t>
            </a:r>
            <a:r>
              <a:rPr lang="sr-Latn-CS" dirty="0" smtClean="0">
                <a:solidFill>
                  <a:srgbClr val="0A0278"/>
                </a:solidFill>
                <a:latin typeface="Arial" pitchFamily="34" charset="0"/>
                <a:cs typeface="Arial" pitchFamily="34" charset="0"/>
              </a:rPr>
              <a:t>funkcionalnost ( kategoriju i funkcionalnu </a:t>
            </a:r>
            <a:r>
              <a:rPr lang="sr-Latn-CS" dirty="0" smtClean="0">
                <a:solidFill>
                  <a:srgbClr val="0A0278"/>
                </a:solidFill>
                <a:latin typeface="Arial" pitchFamily="34" charset="0"/>
                <a:cs typeface="Arial" pitchFamily="34" charset="0"/>
              </a:rPr>
              <a:t>grupu)</a:t>
            </a:r>
            <a:endParaRPr lang="sr-Latn-CS" dirty="0" smtClean="0">
              <a:solidFill>
                <a:srgbClr val="0A0278"/>
              </a:solidFill>
              <a:latin typeface="Arial" pitchFamily="34" charset="0"/>
              <a:cs typeface="Arial" pitchFamily="34" charset="0"/>
            </a:endParaRPr>
          </a:p>
          <a:p>
            <a:pPr marL="450850" lvl="1" indent="-179388">
              <a:buFont typeface="Arial" pitchFamily="34" charset="0"/>
              <a:buChar char="•"/>
            </a:pPr>
            <a:r>
              <a:rPr lang="sr-Latn-CS" dirty="0" smtClean="0">
                <a:solidFill>
                  <a:srgbClr val="0A0278"/>
                </a:solidFill>
                <a:latin typeface="Arial" pitchFamily="34" charset="0"/>
                <a:cs typeface="Arial" pitchFamily="34" charset="0"/>
              </a:rPr>
              <a:t>Vrstu životinje /kategoriju</a:t>
            </a:r>
          </a:p>
          <a:p>
            <a:pPr marL="450850" lvl="1" indent="-179388">
              <a:buFont typeface="Arial" pitchFamily="34" charset="0"/>
              <a:buChar char="•"/>
            </a:pPr>
            <a:r>
              <a:rPr lang="sr-Latn-CS" dirty="0" smtClean="0">
                <a:solidFill>
                  <a:srgbClr val="0A0278"/>
                </a:solidFill>
                <a:latin typeface="Arial" pitchFamily="34" charset="0"/>
                <a:cs typeface="Arial" pitchFamily="34" charset="0"/>
              </a:rPr>
              <a:t>Nivo uključenja</a:t>
            </a:r>
          </a:p>
          <a:p>
            <a:pPr marL="450850" lvl="1" indent="-179388">
              <a:buFont typeface="Arial" pitchFamily="34" charset="0"/>
              <a:buChar char="•"/>
            </a:pPr>
            <a:r>
              <a:rPr lang="sr-Latn-CS" dirty="0" smtClean="0">
                <a:solidFill>
                  <a:srgbClr val="0A0278"/>
                </a:solidFill>
                <a:latin typeface="Arial" pitchFamily="34" charset="0"/>
                <a:cs typeface="Arial" pitchFamily="34" charset="0"/>
              </a:rPr>
              <a:t>Specifične zahteve za etiketiranje</a:t>
            </a:r>
          </a:p>
          <a:p>
            <a:pPr marL="450850" lvl="1" indent="-179388">
              <a:buFont typeface="Arial" pitchFamily="34" charset="0"/>
              <a:buChar char="•"/>
            </a:pPr>
            <a:r>
              <a:rPr lang="sr-Latn-CS" dirty="0" smtClean="0">
                <a:solidFill>
                  <a:srgbClr val="0A0278"/>
                </a:solidFill>
                <a:latin typeface="Arial" pitchFamily="34" charset="0"/>
                <a:cs typeface="Arial" pitchFamily="34" charset="0"/>
              </a:rPr>
              <a:t>Zahteve za monitoring</a:t>
            </a:r>
          </a:p>
          <a:p>
            <a:pPr marL="450850" lvl="1" indent="-179388">
              <a:buFont typeface="Arial" pitchFamily="34" charset="0"/>
              <a:buChar char="•"/>
            </a:pPr>
            <a:r>
              <a:rPr lang="sr-Latn-CS" dirty="0" smtClean="0">
                <a:solidFill>
                  <a:srgbClr val="0A0278"/>
                </a:solidFill>
                <a:latin typeface="Arial" pitchFamily="34" charset="0"/>
                <a:cs typeface="Arial" pitchFamily="34" charset="0"/>
              </a:rPr>
              <a:t>Specifikacije</a:t>
            </a:r>
          </a:p>
          <a:p>
            <a:pPr marL="450850" lvl="1" indent="-179388">
              <a:buFont typeface="Arial" pitchFamily="34" charset="0"/>
              <a:buChar char="•"/>
            </a:pPr>
            <a:r>
              <a:rPr lang="sr-Latn-CS" dirty="0" smtClean="0">
                <a:solidFill>
                  <a:srgbClr val="0A0278"/>
                </a:solidFill>
                <a:latin typeface="Arial" pitchFamily="34" charset="0"/>
                <a:cs typeface="Arial" pitchFamily="34" charset="0"/>
              </a:rPr>
              <a:t>Hrana/voda aplikacija itd</a:t>
            </a:r>
            <a:r>
              <a:rPr lang="sr-Latn-CS" dirty="0" smtClean="0">
                <a:solidFill>
                  <a:srgbClr val="0A0278"/>
                </a:solidFill>
                <a:latin typeface="Arial" pitchFamily="34" charset="0"/>
                <a:cs typeface="Arial" pitchFamily="34" charset="0"/>
              </a:rPr>
              <a:t>.</a:t>
            </a:r>
            <a:endParaRPr lang="sr-Latn-CS" dirty="0" smtClean="0">
              <a:solidFill>
                <a:srgbClr val="0A0278"/>
              </a:solidFill>
              <a:latin typeface="Arial" pitchFamily="34" charset="0"/>
              <a:cs typeface="Arial" pitchFamily="34" charset="0"/>
            </a:endParaRPr>
          </a:p>
        </p:txBody>
      </p:sp>
      <p:sp>
        <p:nvSpPr>
          <p:cNvPr id="24" name="TextBox 23"/>
          <p:cNvSpPr txBox="1"/>
          <p:nvPr/>
        </p:nvSpPr>
        <p:spPr>
          <a:xfrm>
            <a:off x="2915816" y="116632"/>
            <a:ext cx="3672408" cy="369332"/>
          </a:xfrm>
          <a:prstGeom prst="rect">
            <a:avLst/>
          </a:prstGeom>
          <a:noFill/>
        </p:spPr>
        <p:txBody>
          <a:bodyPr wrap="square" rtlCol="0">
            <a:spAutoFit/>
          </a:bodyPr>
          <a:lstStyle/>
          <a:p>
            <a:pPr algn="ctr"/>
            <a:r>
              <a:rPr lang="sr-Latn-CS" b="1" dirty="0" smtClean="0">
                <a:solidFill>
                  <a:srgbClr val="0A0278"/>
                </a:solidFill>
                <a:latin typeface="Arial" pitchFamily="34" charset="0"/>
                <a:cs typeface="Arial" pitchFamily="34" charset="0"/>
              </a:rPr>
              <a:t>EU </a:t>
            </a:r>
            <a:r>
              <a:rPr lang="sr-Latn-CS" b="1" dirty="0" smtClean="0">
                <a:solidFill>
                  <a:srgbClr val="0A0278"/>
                </a:solidFill>
                <a:latin typeface="Arial" pitchFamily="34" charset="0"/>
                <a:cs typeface="Arial" pitchFamily="34" charset="0"/>
              </a:rPr>
              <a:t>Regulativa 1831/2003</a:t>
            </a:r>
            <a:endParaRPr lang="en-US" b="1" dirty="0">
              <a:solidFill>
                <a:srgbClr val="0A0278"/>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5" name="TextBox 14"/>
          <p:cNvSpPr txBox="1"/>
          <p:nvPr/>
        </p:nvSpPr>
        <p:spPr>
          <a:xfrm>
            <a:off x="76200" y="6428601"/>
            <a:ext cx="2590800" cy="307777"/>
          </a:xfrm>
          <a:prstGeom prst="rect">
            <a:avLst/>
          </a:prstGeom>
          <a:noFill/>
        </p:spPr>
        <p:txBody>
          <a:bodyPr wrap="square" rtlCol="0">
            <a:spAutoFit/>
          </a:bodyPr>
          <a:lstStyle/>
          <a:p>
            <a:r>
              <a:rPr lang="sr-Latn-CS" sz="1400" b="1" dirty="0" smtClean="0">
                <a:solidFill>
                  <a:schemeClr val="tx2"/>
                </a:solidFill>
              </a:rPr>
              <a:t>Novi Sad,</a:t>
            </a:r>
            <a:r>
              <a:rPr lang="sr-Latn-CS" sz="1400" b="1" baseline="0" dirty="0" smtClean="0">
                <a:solidFill>
                  <a:schemeClr val="tx2"/>
                </a:solidFill>
              </a:rPr>
              <a:t> </a:t>
            </a:r>
            <a:r>
              <a:rPr lang="sr-Latn-CS" sz="1400" b="1" dirty="0" smtClean="0">
                <a:solidFill>
                  <a:schemeClr val="tx2"/>
                </a:solidFill>
              </a:rPr>
              <a:t>13. Juli </a:t>
            </a:r>
            <a:r>
              <a:rPr lang="sr-Latn-CS" sz="1400" b="1" dirty="0" smtClean="0">
                <a:solidFill>
                  <a:schemeClr val="tx2"/>
                </a:solidFill>
              </a:rPr>
              <a:t>2011, Novi Sad</a:t>
            </a:r>
            <a:endParaRPr lang="sr-Latn-CS" sz="1400" b="1" dirty="0">
              <a:solidFill>
                <a:schemeClr val="tx2"/>
              </a:solidFill>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400800"/>
            <a:ext cx="457200" cy="457200"/>
          </a:xfrm>
          <a:prstGeom prst="rect">
            <a:avLst/>
          </a:prstGeom>
          <a:noFill/>
        </p:spPr>
      </p:pic>
      <p:pic>
        <p:nvPicPr>
          <p:cNvPr id="18" name="Picture 10" descr="EUROPA logo, European Union">
            <a:hlinkClick r:id="rId14"/>
          </p:cNvPr>
          <p:cNvPicPr>
            <a:picLocks noChangeAspect="1" noChangeArrowheads="1"/>
          </p:cNvPicPr>
          <p:nvPr/>
        </p:nvPicPr>
        <p:blipFill>
          <a:blip r:embed="rId15" cstate="print"/>
          <a:srcRect/>
          <a:stretch>
            <a:fillRect/>
          </a:stretch>
        </p:blipFill>
        <p:spPr bwMode="auto">
          <a:xfrm>
            <a:off x="107504" y="60573"/>
            <a:ext cx="1608535" cy="560115"/>
          </a:xfrm>
          <a:prstGeom prst="rect">
            <a:avLst/>
          </a:prstGeom>
          <a:noFill/>
        </p:spPr>
      </p:pic>
      <p:sp>
        <p:nvSpPr>
          <p:cNvPr id="19" name="TextBox 18"/>
          <p:cNvSpPr txBox="1"/>
          <p:nvPr/>
        </p:nvSpPr>
        <p:spPr>
          <a:xfrm>
            <a:off x="323528" y="1292562"/>
            <a:ext cx="8496944" cy="4770537"/>
          </a:xfrm>
          <a:prstGeom prst="rect">
            <a:avLst/>
          </a:prstGeom>
          <a:noFill/>
        </p:spPr>
        <p:txBody>
          <a:bodyPr wrap="square" rtlCol="0">
            <a:spAutoFit/>
          </a:bodyPr>
          <a:lstStyle/>
          <a:p>
            <a:r>
              <a:rPr lang="en-US" sz="1600" b="1" dirty="0">
                <a:solidFill>
                  <a:srgbClr val="0B027C"/>
                </a:solidFill>
                <a:latin typeface="Arial" pitchFamily="34" charset="0"/>
                <a:cs typeface="Arial" pitchFamily="34" charset="0"/>
              </a:rPr>
              <a:t>Ova </a:t>
            </a:r>
            <a:r>
              <a:rPr lang="en-US" sz="1600" b="1" dirty="0" err="1">
                <a:solidFill>
                  <a:srgbClr val="0B027C"/>
                </a:solidFill>
                <a:latin typeface="Arial" pitchFamily="34" charset="0"/>
                <a:cs typeface="Arial" pitchFamily="34" charset="0"/>
              </a:rPr>
              <a:t>uredba</a:t>
            </a:r>
            <a:r>
              <a:rPr lang="en-US" sz="1600" b="1" dirty="0">
                <a:solidFill>
                  <a:srgbClr val="0B027C"/>
                </a:solidFill>
                <a:latin typeface="Arial" pitchFamily="34" charset="0"/>
                <a:cs typeface="Arial" pitchFamily="34" charset="0"/>
              </a:rPr>
              <a:t> je </a:t>
            </a:r>
            <a:r>
              <a:rPr lang="en-US" sz="1600" b="1" dirty="0" err="1">
                <a:solidFill>
                  <a:srgbClr val="0B027C"/>
                </a:solidFill>
                <a:latin typeface="Arial" pitchFamily="34" charset="0"/>
                <a:cs typeface="Arial" pitchFamily="34" charset="0"/>
              </a:rPr>
              <a:t>doneta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da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dopuni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postojeće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zakonodavstvo</a:t>
            </a:r>
            <a:r>
              <a:rPr lang="en-US" sz="1600" b="1" dirty="0">
                <a:solidFill>
                  <a:srgbClr val="0B027C"/>
                </a:solidFill>
                <a:latin typeface="Arial" pitchFamily="34" charset="0"/>
                <a:cs typeface="Arial" pitchFamily="34" charset="0"/>
              </a:rPr>
              <a:t> u </a:t>
            </a:r>
            <a:r>
              <a:rPr lang="en-US" sz="1600" b="1" dirty="0" err="1">
                <a:solidFill>
                  <a:srgbClr val="0B027C"/>
                </a:solidFill>
                <a:latin typeface="Arial" pitchFamily="34" charset="0"/>
                <a:cs typeface="Arial" pitchFamily="34" charset="0"/>
              </a:rPr>
              <a:t>pogledu</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zvanične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kontrole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hrane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hrane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životinje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zahvaljujući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usaglašenom</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pristupu</a:t>
            </a:r>
            <a:r>
              <a:rPr lang="en-US" sz="1600" b="1" dirty="0">
                <a:solidFill>
                  <a:srgbClr val="0B027C"/>
                </a:solidFill>
                <a:latin typeface="Arial" pitchFamily="34" charset="0"/>
                <a:cs typeface="Arial" pitchFamily="34" charset="0"/>
              </a:rPr>
              <a:t> EU </a:t>
            </a:r>
            <a:r>
              <a:rPr lang="en-US" sz="1600" b="1" dirty="0" err="1">
                <a:solidFill>
                  <a:srgbClr val="0B027C"/>
                </a:solidFill>
                <a:latin typeface="Arial" pitchFamily="34" charset="0"/>
                <a:cs typeface="Arial" pitchFamily="34" charset="0"/>
              </a:rPr>
              <a:t>za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donošenje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primenu</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nacionalnih</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sistema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kontrole</a:t>
            </a:r>
            <a:r>
              <a:rPr lang="en-US" sz="1600" b="1" dirty="0">
                <a:solidFill>
                  <a:srgbClr val="0B027C"/>
                </a:solidFill>
                <a:latin typeface="Arial" pitchFamily="34" charset="0"/>
                <a:cs typeface="Arial" pitchFamily="34" charset="0"/>
              </a:rPr>
              <a:t>.</a:t>
            </a:r>
          </a:p>
          <a:p>
            <a:endParaRPr lang="sr-Latn-CS" sz="1600" b="1" dirty="0" smtClean="0">
              <a:solidFill>
                <a:srgbClr val="0B027C"/>
              </a:solidFill>
              <a:latin typeface="Arial" pitchFamily="34" charset="0"/>
              <a:cs typeface="Arial" pitchFamily="34" charset="0"/>
            </a:endParaRPr>
          </a:p>
          <a:p>
            <a:r>
              <a:rPr lang="en-US" sz="1600" b="1" dirty="0" err="1" smtClean="0">
                <a:solidFill>
                  <a:srgbClr val="0B027C"/>
                </a:solidFill>
                <a:latin typeface="Arial" pitchFamily="34" charset="0"/>
                <a:cs typeface="Arial" pitchFamily="34" charset="0"/>
              </a:rPr>
              <a:t>Cilj</a:t>
            </a:r>
            <a:r>
              <a:rPr lang="en-US" sz="1600" b="1" dirty="0" smtClean="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ove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Uredbe</a:t>
            </a:r>
            <a:r>
              <a:rPr lang="en-US" sz="1600" b="1" dirty="0">
                <a:solidFill>
                  <a:srgbClr val="0B027C"/>
                </a:solidFill>
                <a:latin typeface="Arial" pitchFamily="34" charset="0"/>
                <a:cs typeface="Arial" pitchFamily="34" charset="0"/>
              </a:rPr>
              <a:t> je </a:t>
            </a:r>
            <a:r>
              <a:rPr lang="en-US" sz="1600" b="1" dirty="0" err="1">
                <a:solidFill>
                  <a:srgbClr val="0B027C"/>
                </a:solidFill>
                <a:latin typeface="Arial" pitchFamily="34" charset="0"/>
                <a:cs typeface="Arial" pitchFamily="34" charset="0"/>
              </a:rPr>
              <a:t>da</a:t>
            </a:r>
            <a:r>
              <a:rPr lang="en-US" sz="1600" b="1" dirty="0" smtClean="0">
                <a:solidFill>
                  <a:srgbClr val="0B027C"/>
                </a:solidFill>
                <a:latin typeface="Arial" pitchFamily="34" charset="0"/>
                <a:cs typeface="Arial" pitchFamily="34" charset="0"/>
              </a:rPr>
              <a:t>:</a:t>
            </a:r>
            <a:endParaRPr lang="sr-Latn-CS" sz="1600" b="1" dirty="0" smtClean="0">
              <a:solidFill>
                <a:srgbClr val="0B027C"/>
              </a:solidFill>
              <a:latin typeface="Arial" pitchFamily="34" charset="0"/>
              <a:cs typeface="Arial" pitchFamily="34" charset="0"/>
            </a:endParaRPr>
          </a:p>
          <a:p>
            <a:endParaRPr lang="en-US" sz="1600" b="1" dirty="0">
              <a:solidFill>
                <a:srgbClr val="0B027C"/>
              </a:solidFill>
              <a:latin typeface="Arial" pitchFamily="34" charset="0"/>
              <a:cs typeface="Arial" pitchFamily="34" charset="0"/>
            </a:endParaRPr>
          </a:p>
          <a:p>
            <a:pPr marL="271463" indent="-90488"/>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spreči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ili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eliminiše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rizike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koji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mogu</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nastati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bilo</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neposredno</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ili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preko</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sredine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ljudi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životinja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ili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smanje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ove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rizike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na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prihvatljiv</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nivo</a:t>
            </a:r>
            <a:r>
              <a:rPr lang="en-US" sz="1600" b="1" dirty="0" smtClean="0">
                <a:solidFill>
                  <a:srgbClr val="0B027C"/>
                </a:solidFill>
                <a:latin typeface="Arial" pitchFamily="34" charset="0"/>
                <a:cs typeface="Arial" pitchFamily="34" charset="0"/>
              </a:rPr>
              <a:t>;</a:t>
            </a:r>
            <a:endParaRPr lang="sr-Latn-CS" sz="1600" b="1" dirty="0" smtClean="0">
              <a:solidFill>
                <a:srgbClr val="0B027C"/>
              </a:solidFill>
              <a:latin typeface="Arial" pitchFamily="34" charset="0"/>
              <a:cs typeface="Arial" pitchFamily="34" charset="0"/>
            </a:endParaRPr>
          </a:p>
          <a:p>
            <a:pPr marL="271463" indent="-90488"/>
            <a:endParaRPr lang="en-US" sz="1600" b="1" dirty="0">
              <a:solidFill>
                <a:srgbClr val="0B027C"/>
              </a:solidFill>
              <a:latin typeface="Arial" pitchFamily="34" charset="0"/>
              <a:cs typeface="Arial" pitchFamily="34" charset="0"/>
            </a:endParaRPr>
          </a:p>
          <a:p>
            <a:pPr marL="271463" indent="-90488"/>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garantuje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fer</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odnose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kada</a:t>
            </a:r>
            <a:r>
              <a:rPr lang="en-US" sz="1600" b="1" dirty="0">
                <a:solidFill>
                  <a:srgbClr val="0B027C"/>
                </a:solidFill>
                <a:latin typeface="Arial" pitchFamily="34" charset="0"/>
                <a:cs typeface="Arial" pitchFamily="34" charset="0"/>
              </a:rPr>
              <a:t> je </a:t>
            </a:r>
            <a:r>
              <a:rPr lang="en-US" sz="1600" b="1" dirty="0" err="1">
                <a:solidFill>
                  <a:srgbClr val="0B027C"/>
                </a:solidFill>
                <a:latin typeface="Arial" pitchFamily="34" charset="0"/>
                <a:cs typeface="Arial" pitchFamily="34" charset="0"/>
              </a:rPr>
              <a:t>reč</a:t>
            </a:r>
            <a:r>
              <a:rPr lang="en-US" sz="1600" b="1" dirty="0">
                <a:solidFill>
                  <a:srgbClr val="0B027C"/>
                </a:solidFill>
                <a:latin typeface="Arial" pitchFamily="34" charset="0"/>
                <a:cs typeface="Arial" pitchFamily="34" charset="0"/>
              </a:rPr>
              <a:t> o </a:t>
            </a:r>
            <a:r>
              <a:rPr lang="en-US" sz="1600" b="1" dirty="0" err="1">
                <a:solidFill>
                  <a:srgbClr val="0B027C"/>
                </a:solidFill>
                <a:latin typeface="Arial" pitchFamily="34" charset="0"/>
                <a:cs typeface="Arial" pitchFamily="34" charset="0"/>
              </a:rPr>
              <a:t>trgovini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hranom</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hranom</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životinje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zaštiti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interesa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potrošača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uključujući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označavanje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hrane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hrane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životinje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bilo</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koji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drugi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oblik</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informacija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namenjenih</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potrošačima</a:t>
            </a:r>
            <a:r>
              <a:rPr lang="en-US" sz="1600" b="1" dirty="0">
                <a:solidFill>
                  <a:srgbClr val="0B027C"/>
                </a:solidFill>
                <a:latin typeface="Arial" pitchFamily="34" charset="0"/>
                <a:cs typeface="Arial" pitchFamily="34" charset="0"/>
              </a:rPr>
              <a:t>.</a:t>
            </a:r>
          </a:p>
          <a:p>
            <a:endParaRPr lang="sr-Latn-CS" sz="1600" b="1" dirty="0" smtClean="0">
              <a:solidFill>
                <a:srgbClr val="0B027C"/>
              </a:solidFill>
              <a:latin typeface="Arial" pitchFamily="34" charset="0"/>
              <a:cs typeface="Arial" pitchFamily="34" charset="0"/>
            </a:endParaRPr>
          </a:p>
          <a:p>
            <a:r>
              <a:rPr lang="sr-Latn-CS" sz="1600" b="1" dirty="0" smtClean="0">
                <a:solidFill>
                  <a:srgbClr val="0B027C"/>
                </a:solidFill>
                <a:latin typeface="Arial" pitchFamily="34" charset="0"/>
                <a:cs typeface="Arial" pitchFamily="34" charset="0"/>
              </a:rPr>
              <a:t>O</a:t>
            </a:r>
            <a:r>
              <a:rPr lang="en-US" sz="1600" b="1" dirty="0" err="1" smtClean="0">
                <a:solidFill>
                  <a:srgbClr val="0B027C"/>
                </a:solidFill>
                <a:latin typeface="Arial" pitchFamily="34" charset="0"/>
                <a:cs typeface="Arial" pitchFamily="34" charset="0"/>
              </a:rPr>
              <a:t>va</a:t>
            </a:r>
            <a:r>
              <a:rPr lang="en-US" sz="1600" b="1" dirty="0" smtClean="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Regulativa</a:t>
            </a:r>
            <a:r>
              <a:rPr lang="en-US" sz="1600" b="1" dirty="0">
                <a:solidFill>
                  <a:srgbClr val="0B027C"/>
                </a:solidFill>
                <a:latin typeface="Arial" pitchFamily="34" charset="0"/>
                <a:cs typeface="Arial" pitchFamily="34" charset="0"/>
              </a:rPr>
              <a:t> </a:t>
            </a:r>
            <a:r>
              <a:rPr lang="sr-Latn-CS" sz="1600" b="1" dirty="0" smtClean="0">
                <a:solidFill>
                  <a:srgbClr val="0B027C"/>
                </a:solidFill>
                <a:latin typeface="Arial" pitchFamily="34" charset="0"/>
                <a:cs typeface="Arial" pitchFamily="34" charset="0"/>
              </a:rPr>
              <a:t>re</a:t>
            </a:r>
            <a:r>
              <a:rPr lang="en-US" sz="1600" b="1" dirty="0" err="1" smtClean="0">
                <a:solidFill>
                  <a:srgbClr val="0B027C"/>
                </a:solidFill>
                <a:latin typeface="Arial" pitchFamily="34" charset="0"/>
                <a:cs typeface="Arial" pitchFamily="34" charset="0"/>
              </a:rPr>
              <a:t>organizuje</a:t>
            </a:r>
            <a:r>
              <a:rPr lang="en-US" sz="1600" b="1" dirty="0" smtClean="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zvanične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kontrole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hrane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hrane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životinje</a:t>
            </a:r>
            <a:r>
              <a:rPr lang="en-US" sz="1600" b="1" dirty="0">
                <a:solidFill>
                  <a:srgbClr val="0B027C"/>
                </a:solidFill>
                <a:latin typeface="Arial" pitchFamily="34" charset="0"/>
                <a:cs typeface="Arial" pitchFamily="34" charset="0"/>
              </a:rPr>
              <a:t>, </a:t>
            </a:r>
            <a:r>
              <a:rPr lang="sr-Latn-CS" sz="1600" b="1" dirty="0" smtClean="0">
                <a:solidFill>
                  <a:srgbClr val="0B027C"/>
                </a:solidFill>
                <a:latin typeface="Arial" pitchFamily="34" charset="0"/>
                <a:cs typeface="Arial" pitchFamily="34" charset="0"/>
              </a:rPr>
              <a:t>tako što </a:t>
            </a:r>
            <a:r>
              <a:rPr lang="en-US" sz="1600" b="1" dirty="0" err="1" smtClean="0">
                <a:solidFill>
                  <a:srgbClr val="0B027C"/>
                </a:solidFill>
                <a:latin typeface="Arial" pitchFamily="34" charset="0"/>
                <a:cs typeface="Arial" pitchFamily="34" charset="0"/>
              </a:rPr>
              <a:t>integri</a:t>
            </a:r>
            <a:r>
              <a:rPr lang="sr-Latn-CS" sz="1600" b="1" dirty="0" smtClean="0">
                <a:solidFill>
                  <a:srgbClr val="0B027C"/>
                </a:solidFill>
                <a:latin typeface="Arial" pitchFamily="34" charset="0"/>
                <a:cs typeface="Arial" pitchFamily="34" charset="0"/>
              </a:rPr>
              <a:t>še</a:t>
            </a:r>
            <a:r>
              <a:rPr lang="en-US" sz="1600" b="1" dirty="0" smtClean="0">
                <a:solidFill>
                  <a:srgbClr val="0B027C"/>
                </a:solidFill>
                <a:latin typeface="Arial" pitchFamily="34" charset="0"/>
                <a:cs typeface="Arial" pitchFamily="34" charset="0"/>
              </a:rPr>
              <a:t> </a:t>
            </a:r>
            <a:r>
              <a:rPr lang="en-US" sz="1600" b="1" dirty="0" err="1" smtClean="0">
                <a:solidFill>
                  <a:srgbClr val="0B027C"/>
                </a:solidFill>
                <a:latin typeface="Arial" pitchFamily="34" charset="0"/>
                <a:cs typeface="Arial" pitchFamily="34" charset="0"/>
              </a:rPr>
              <a:t>kontrol</a:t>
            </a:r>
            <a:r>
              <a:rPr lang="sr-Latn-CS" sz="1600" b="1" dirty="0" smtClean="0">
                <a:solidFill>
                  <a:srgbClr val="0B027C"/>
                </a:solidFill>
                <a:latin typeface="Arial" pitchFamily="34" charset="0"/>
                <a:cs typeface="Arial" pitchFamily="34" charset="0"/>
              </a:rPr>
              <a:t>u</a:t>
            </a:r>
            <a:r>
              <a:rPr lang="en-US" sz="1600" b="1" dirty="0" smtClean="0">
                <a:solidFill>
                  <a:srgbClr val="0B027C"/>
                </a:solidFill>
                <a:latin typeface="Arial" pitchFamily="34" charset="0"/>
                <a:cs typeface="Arial" pitchFamily="34" charset="0"/>
              </a:rPr>
              <a:t> </a:t>
            </a:r>
            <a:r>
              <a:rPr lang="en-US" sz="1600" b="1" dirty="0">
                <a:solidFill>
                  <a:srgbClr val="0B027C"/>
                </a:solidFill>
                <a:latin typeface="Arial" pitchFamily="34" charset="0"/>
                <a:cs typeface="Arial" pitchFamily="34" charset="0"/>
              </a:rPr>
              <a:t>u ​​</a:t>
            </a:r>
            <a:r>
              <a:rPr lang="en-US" sz="1600" b="1" dirty="0" err="1">
                <a:solidFill>
                  <a:srgbClr val="0B027C"/>
                </a:solidFill>
                <a:latin typeface="Arial" pitchFamily="34" charset="0"/>
                <a:cs typeface="Arial" pitchFamily="34" charset="0"/>
              </a:rPr>
              <a:t>svim</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fazama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proizvodnje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u </a:t>
            </a:r>
            <a:r>
              <a:rPr lang="en-US" sz="1600" b="1" dirty="0" err="1">
                <a:solidFill>
                  <a:srgbClr val="0B027C"/>
                </a:solidFill>
                <a:latin typeface="Arial" pitchFamily="34" charset="0"/>
                <a:cs typeface="Arial" pitchFamily="34" charset="0"/>
              </a:rPr>
              <a:t>svim</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sektorima</a:t>
            </a:r>
            <a:r>
              <a:rPr lang="en-US" sz="1600" b="1" dirty="0">
                <a:solidFill>
                  <a:srgbClr val="0B027C"/>
                </a:solidFill>
                <a:latin typeface="Arial" pitchFamily="34" charset="0"/>
                <a:cs typeface="Arial" pitchFamily="34" charset="0"/>
              </a:rPr>
              <a:t>. </a:t>
            </a:r>
          </a:p>
          <a:p>
            <a:endParaRPr lang="sr-Latn-CS" sz="1600" b="1" dirty="0" smtClean="0">
              <a:solidFill>
                <a:srgbClr val="0B027C"/>
              </a:solidFill>
              <a:latin typeface="Arial" pitchFamily="34" charset="0"/>
              <a:cs typeface="Arial" pitchFamily="34" charset="0"/>
            </a:endParaRPr>
          </a:p>
          <a:p>
            <a:r>
              <a:rPr lang="en-US" sz="1600" b="1" dirty="0" err="1" smtClean="0">
                <a:solidFill>
                  <a:srgbClr val="0B027C"/>
                </a:solidFill>
                <a:latin typeface="Arial" pitchFamily="34" charset="0"/>
                <a:cs typeface="Arial" pitchFamily="34" charset="0"/>
              </a:rPr>
              <a:t>Uredba</a:t>
            </a:r>
            <a:r>
              <a:rPr lang="en-US" sz="1600" b="1" dirty="0" smtClean="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definiše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obaveze</a:t>
            </a:r>
            <a:r>
              <a:rPr lang="en-US" sz="1600" b="1" dirty="0">
                <a:solidFill>
                  <a:srgbClr val="0B027C"/>
                </a:solidFill>
                <a:latin typeface="Arial" pitchFamily="34" charset="0"/>
                <a:cs typeface="Arial" pitchFamily="34" charset="0"/>
              </a:rPr>
              <a:t> </a:t>
            </a:r>
            <a:r>
              <a:rPr lang="sr-Latn-CS" sz="1600" b="1" dirty="0" smtClean="0">
                <a:solidFill>
                  <a:srgbClr val="0B027C"/>
                </a:solidFill>
                <a:latin typeface="Arial" pitchFamily="34" charset="0"/>
                <a:cs typeface="Arial" pitchFamily="34" charset="0"/>
              </a:rPr>
              <a:t>EU </a:t>
            </a:r>
            <a:r>
              <a:rPr lang="en-US" sz="1600" b="1" dirty="0" smtClean="0">
                <a:solidFill>
                  <a:srgbClr val="0B027C"/>
                </a:solidFill>
                <a:latin typeface="Arial" pitchFamily="34" charset="0"/>
                <a:cs typeface="Arial" pitchFamily="34" charset="0"/>
              </a:rPr>
              <a:t>u </a:t>
            </a:r>
            <a:r>
              <a:rPr lang="en-US" sz="1600" b="1" dirty="0" err="1">
                <a:solidFill>
                  <a:srgbClr val="0B027C"/>
                </a:solidFill>
                <a:latin typeface="Arial" pitchFamily="34" charset="0"/>
                <a:cs typeface="Arial" pitchFamily="34" charset="0"/>
              </a:rPr>
              <a:t>pogledu</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organizacije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ove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kontrole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kao</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pravila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koja</a:t>
            </a:r>
            <a:r>
              <a:rPr lang="en-US" sz="1600" b="1" dirty="0">
                <a:solidFill>
                  <a:srgbClr val="0B027C"/>
                </a:solidFill>
                <a:latin typeface="Arial" pitchFamily="34" charset="0"/>
                <a:cs typeface="Arial" pitchFamily="34" charset="0"/>
              </a:rPr>
              <a:t> se </a:t>
            </a:r>
            <a:r>
              <a:rPr lang="en-US" sz="1600" b="1" dirty="0" err="1">
                <a:solidFill>
                  <a:srgbClr val="0B027C"/>
                </a:solidFill>
                <a:latin typeface="Arial" pitchFamily="34" charset="0"/>
                <a:cs typeface="Arial" pitchFamily="34" charset="0"/>
              </a:rPr>
              <a:t>moraju</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poštovati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od</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strane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nacionalnih</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organa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nadležnih</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za</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sprovođenje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službene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kontrole</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uključujući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i</a:t>
            </a:r>
            <a:r>
              <a:rPr lang="en-US" sz="1600" b="1" dirty="0">
                <a:solidFill>
                  <a:srgbClr val="0B027C"/>
                </a:solidFill>
                <a:latin typeface="Arial" pitchFamily="34" charset="0"/>
                <a:cs typeface="Arial" pitchFamily="34" charset="0"/>
              </a:rPr>
              <a:t> </a:t>
            </a:r>
            <a:r>
              <a:rPr lang="en-US" sz="1600" b="1" dirty="0" err="1">
                <a:solidFill>
                  <a:srgbClr val="0B027C"/>
                </a:solidFill>
                <a:latin typeface="Arial" pitchFamily="34" charset="0"/>
                <a:cs typeface="Arial" pitchFamily="34" charset="0"/>
              </a:rPr>
              <a:t>prinudne</a:t>
            </a:r>
            <a:r>
              <a:rPr lang="en-US" sz="1600" b="1" dirty="0">
                <a:solidFill>
                  <a:srgbClr val="0B027C"/>
                </a:solidFill>
                <a:latin typeface="Arial" pitchFamily="34" charset="0"/>
                <a:cs typeface="Arial" pitchFamily="34" charset="0"/>
              </a:rPr>
              <a:t> mere </a:t>
            </a:r>
            <a:r>
              <a:rPr lang="en-US" sz="1600" b="1" dirty="0" err="1">
                <a:solidFill>
                  <a:srgbClr val="0B027C"/>
                </a:solidFill>
                <a:latin typeface="Arial" pitchFamily="34" charset="0"/>
                <a:cs typeface="Arial" pitchFamily="34" charset="0"/>
              </a:rPr>
              <a:t>usvojene</a:t>
            </a:r>
            <a:r>
              <a:rPr lang="en-US" sz="1600" b="1" dirty="0">
                <a:solidFill>
                  <a:srgbClr val="0B027C"/>
                </a:solidFill>
                <a:latin typeface="Arial" pitchFamily="34" charset="0"/>
                <a:cs typeface="Arial" pitchFamily="34" charset="0"/>
              </a:rPr>
              <a:t> u </a:t>
            </a:r>
            <a:r>
              <a:rPr lang="en-US" sz="1600" b="1" dirty="0" err="1">
                <a:solidFill>
                  <a:srgbClr val="0B027C"/>
                </a:solidFill>
                <a:latin typeface="Arial" pitchFamily="34" charset="0"/>
                <a:cs typeface="Arial" pitchFamily="34" charset="0"/>
              </a:rPr>
              <a:t>slučaju</a:t>
            </a:r>
            <a:r>
              <a:rPr lang="en-US" sz="1600" b="1" dirty="0">
                <a:solidFill>
                  <a:srgbClr val="0B027C"/>
                </a:solidFill>
                <a:latin typeface="Arial" pitchFamily="34" charset="0"/>
                <a:cs typeface="Arial" pitchFamily="34" charset="0"/>
              </a:rPr>
              <a:t> </a:t>
            </a:r>
            <a:r>
              <a:rPr lang="en-US" sz="1600" b="1" dirty="0" smtClean="0">
                <a:solidFill>
                  <a:srgbClr val="0B027C"/>
                </a:solidFill>
                <a:latin typeface="Arial" pitchFamily="34" charset="0"/>
                <a:cs typeface="Arial" pitchFamily="34" charset="0"/>
              </a:rPr>
              <a:t>ne</a:t>
            </a:r>
            <a:r>
              <a:rPr lang="sr-Latn-CS" sz="1600" b="1" dirty="0" smtClean="0">
                <a:solidFill>
                  <a:srgbClr val="0B027C"/>
                </a:solidFill>
                <a:latin typeface="Arial" pitchFamily="34" charset="0"/>
                <a:cs typeface="Arial" pitchFamily="34" charset="0"/>
              </a:rPr>
              <a:t>poštovanja EU </a:t>
            </a:r>
            <a:r>
              <a:rPr lang="en-US" sz="1600" b="1" dirty="0" err="1" smtClean="0">
                <a:solidFill>
                  <a:srgbClr val="0B027C"/>
                </a:solidFill>
                <a:latin typeface="Arial" pitchFamily="34" charset="0"/>
                <a:cs typeface="Arial" pitchFamily="34" charset="0"/>
              </a:rPr>
              <a:t>zakona</a:t>
            </a:r>
            <a:r>
              <a:rPr lang="sr-Latn-CS" sz="1600" b="1" dirty="0" smtClean="0">
                <a:solidFill>
                  <a:srgbClr val="0B027C"/>
                </a:solidFill>
                <a:latin typeface="Arial" pitchFamily="34" charset="0"/>
                <a:cs typeface="Arial" pitchFamily="34" charset="0"/>
              </a:rPr>
              <a:t>.</a:t>
            </a:r>
            <a:endParaRPr lang="en-US" sz="1600" b="1" dirty="0">
              <a:solidFill>
                <a:srgbClr val="0B027C"/>
              </a:solidFill>
              <a:latin typeface="Arial" pitchFamily="34" charset="0"/>
              <a:cs typeface="Arial" pitchFamily="34" charset="0"/>
            </a:endParaRPr>
          </a:p>
        </p:txBody>
      </p:sp>
      <p:sp>
        <p:nvSpPr>
          <p:cNvPr id="20" name="TextBox 19"/>
          <p:cNvSpPr txBox="1"/>
          <p:nvPr/>
        </p:nvSpPr>
        <p:spPr>
          <a:xfrm>
            <a:off x="3275856" y="188640"/>
            <a:ext cx="2952328" cy="369332"/>
          </a:xfrm>
          <a:prstGeom prst="rect">
            <a:avLst/>
          </a:prstGeom>
          <a:noFill/>
        </p:spPr>
        <p:txBody>
          <a:bodyPr wrap="square" rtlCol="0">
            <a:spAutoFit/>
          </a:bodyPr>
          <a:lstStyle/>
          <a:p>
            <a:r>
              <a:rPr lang="sr-Latn-CS" b="1" dirty="0" smtClean="0">
                <a:solidFill>
                  <a:srgbClr val="0B027C"/>
                </a:solidFill>
                <a:latin typeface="Arial" pitchFamily="34" charset="0"/>
                <a:cs typeface="Arial" pitchFamily="34" charset="0"/>
              </a:rPr>
              <a:t>EU </a:t>
            </a:r>
            <a:r>
              <a:rPr lang="sr-Latn-CS" b="1" dirty="0" smtClean="0">
                <a:solidFill>
                  <a:srgbClr val="0B027C"/>
                </a:solidFill>
                <a:latin typeface="Arial" pitchFamily="34" charset="0"/>
                <a:cs typeface="Arial" pitchFamily="34" charset="0"/>
              </a:rPr>
              <a:t>Regulativa (882/2004)</a:t>
            </a:r>
            <a:endParaRPr lang="en-US" b="1" dirty="0">
              <a:solidFill>
                <a:srgbClr val="0B027C"/>
              </a:solidFill>
              <a:latin typeface="Arial" pitchFamily="34" charset="0"/>
              <a:cs typeface="Arial" pitchFamily="34" charset="0"/>
            </a:endParaRPr>
          </a:p>
        </p:txBody>
      </p:sp>
      <p:sp>
        <p:nvSpPr>
          <p:cNvPr id="21" name="TextBox 20"/>
          <p:cNvSpPr txBox="1"/>
          <p:nvPr/>
        </p:nvSpPr>
        <p:spPr>
          <a:xfrm>
            <a:off x="323528" y="764704"/>
            <a:ext cx="4752528" cy="369332"/>
          </a:xfrm>
          <a:prstGeom prst="rect">
            <a:avLst/>
          </a:prstGeom>
          <a:noFill/>
        </p:spPr>
        <p:txBody>
          <a:bodyPr wrap="square" rtlCol="0">
            <a:spAutoFit/>
          </a:bodyPr>
          <a:lstStyle/>
          <a:p>
            <a:r>
              <a:rPr lang="sr-Latn-CS" b="1" dirty="0" smtClean="0">
                <a:solidFill>
                  <a:srgbClr val="0B027C"/>
                </a:solidFill>
                <a:latin typeface="Arial" pitchFamily="34" charset="0"/>
                <a:cs typeface="Arial" pitchFamily="34" charset="0"/>
              </a:rPr>
              <a:t>Kontrola hrane i hrane za životinje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5" name="TextBox 14"/>
          <p:cNvSpPr txBox="1"/>
          <p:nvPr/>
        </p:nvSpPr>
        <p:spPr>
          <a:xfrm>
            <a:off x="76200" y="6428601"/>
            <a:ext cx="2590800" cy="307777"/>
          </a:xfrm>
          <a:prstGeom prst="rect">
            <a:avLst/>
          </a:prstGeom>
          <a:noFill/>
        </p:spPr>
        <p:txBody>
          <a:bodyPr wrap="square" rtlCol="0">
            <a:spAutoFit/>
          </a:bodyPr>
          <a:lstStyle/>
          <a:p>
            <a:r>
              <a:rPr lang="sr-Latn-CS" sz="1400" b="1" dirty="0" smtClean="0">
                <a:solidFill>
                  <a:schemeClr val="tx2"/>
                </a:solidFill>
              </a:rPr>
              <a:t>Novi Sad,</a:t>
            </a:r>
            <a:r>
              <a:rPr lang="sr-Latn-CS" sz="1400" b="1" baseline="0" dirty="0" smtClean="0">
                <a:solidFill>
                  <a:schemeClr val="tx2"/>
                </a:solidFill>
              </a:rPr>
              <a:t> </a:t>
            </a:r>
            <a:r>
              <a:rPr lang="sr-Latn-CS" sz="1400" b="1" dirty="0" smtClean="0">
                <a:solidFill>
                  <a:schemeClr val="tx2"/>
                </a:solidFill>
              </a:rPr>
              <a:t>13. Juli </a:t>
            </a:r>
            <a:r>
              <a:rPr lang="sr-Latn-CS" sz="1400" b="1" dirty="0" smtClean="0">
                <a:solidFill>
                  <a:schemeClr val="tx2"/>
                </a:solidFill>
              </a:rPr>
              <a:t>2011, Novi Sad</a:t>
            </a:r>
            <a:endParaRPr lang="sr-Latn-CS" sz="1400" b="1" dirty="0">
              <a:solidFill>
                <a:schemeClr val="tx2"/>
              </a:solidFill>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400800"/>
            <a:ext cx="457200" cy="457200"/>
          </a:xfrm>
          <a:prstGeom prst="rect">
            <a:avLst/>
          </a:prstGeom>
          <a:noFill/>
        </p:spPr>
      </p:pic>
      <p:pic>
        <p:nvPicPr>
          <p:cNvPr id="18" name="Picture 10" descr="EUROPA logo, European Union">
            <a:hlinkClick r:id="rId14"/>
          </p:cNvPr>
          <p:cNvPicPr>
            <a:picLocks noChangeAspect="1" noChangeArrowheads="1"/>
          </p:cNvPicPr>
          <p:nvPr/>
        </p:nvPicPr>
        <p:blipFill>
          <a:blip r:embed="rId15" cstate="print"/>
          <a:srcRect/>
          <a:stretch>
            <a:fillRect/>
          </a:stretch>
        </p:blipFill>
        <p:spPr bwMode="auto">
          <a:xfrm>
            <a:off x="107504" y="60573"/>
            <a:ext cx="1608535" cy="560115"/>
          </a:xfrm>
          <a:prstGeom prst="rect">
            <a:avLst/>
          </a:prstGeom>
          <a:noFill/>
        </p:spPr>
      </p:pic>
      <p:sp>
        <p:nvSpPr>
          <p:cNvPr id="21" name="TextBox 20"/>
          <p:cNvSpPr txBox="1"/>
          <p:nvPr/>
        </p:nvSpPr>
        <p:spPr>
          <a:xfrm>
            <a:off x="3131840" y="188640"/>
            <a:ext cx="2952328" cy="369332"/>
          </a:xfrm>
          <a:prstGeom prst="rect">
            <a:avLst/>
          </a:prstGeom>
          <a:noFill/>
        </p:spPr>
        <p:txBody>
          <a:bodyPr wrap="square" rtlCol="0">
            <a:spAutoFit/>
          </a:bodyPr>
          <a:lstStyle/>
          <a:p>
            <a:r>
              <a:rPr lang="sr-Latn-CS" b="1" dirty="0" smtClean="0">
                <a:solidFill>
                  <a:srgbClr val="0B027C"/>
                </a:solidFill>
                <a:latin typeface="Arial" pitchFamily="34" charset="0"/>
                <a:cs typeface="Arial" pitchFamily="34" charset="0"/>
              </a:rPr>
              <a:t>EU Regulativa 183/2005</a:t>
            </a:r>
            <a:endParaRPr lang="en-US" b="1" dirty="0">
              <a:solidFill>
                <a:srgbClr val="0B027C"/>
              </a:solidFill>
              <a:latin typeface="Arial" pitchFamily="34" charset="0"/>
              <a:cs typeface="Arial" pitchFamily="34" charset="0"/>
            </a:endParaRPr>
          </a:p>
        </p:txBody>
      </p:sp>
      <p:sp>
        <p:nvSpPr>
          <p:cNvPr id="22" name="TextBox 21"/>
          <p:cNvSpPr txBox="1"/>
          <p:nvPr/>
        </p:nvSpPr>
        <p:spPr>
          <a:xfrm>
            <a:off x="323528" y="1188035"/>
            <a:ext cx="8496944" cy="4893647"/>
          </a:xfrm>
          <a:prstGeom prst="rect">
            <a:avLst/>
          </a:prstGeom>
          <a:noFill/>
        </p:spPr>
        <p:txBody>
          <a:bodyPr wrap="square" rtlCol="0">
            <a:spAutoFit/>
          </a:bodyPr>
          <a:lstStyle/>
          <a:p>
            <a:r>
              <a:rPr lang="sr-Latn-CS" sz="1600" b="1" dirty="0" smtClean="0">
                <a:solidFill>
                  <a:srgbClr val="0A0278"/>
                </a:solidFill>
                <a:latin typeface="Arial" pitchFamily="34" charset="0"/>
                <a:cs typeface="Arial" pitchFamily="34" charset="0"/>
              </a:rPr>
              <a:t>Osnovni </a:t>
            </a:r>
            <a:r>
              <a:rPr lang="sr-Latn-CS" sz="1600" b="1" dirty="0" smtClean="0">
                <a:solidFill>
                  <a:srgbClr val="0A0278"/>
                </a:solidFill>
                <a:latin typeface="Arial" pitchFamily="34" charset="0"/>
                <a:cs typeface="Arial" pitchFamily="34" charset="0"/>
              </a:rPr>
              <a:t>cilj - </a:t>
            </a:r>
            <a:r>
              <a:rPr lang="sr-Latn-CS" sz="1600" b="1" dirty="0" smtClean="0">
                <a:solidFill>
                  <a:srgbClr val="0A0278"/>
                </a:solidFill>
                <a:latin typeface="Arial" pitchFamily="34" charset="0"/>
                <a:cs typeface="Arial" pitchFamily="34" charset="0"/>
              </a:rPr>
              <a:t>visok nivo zaštite </a:t>
            </a:r>
            <a:r>
              <a:rPr lang="sr-Latn-CS" sz="1600" b="1" dirty="0" smtClean="0">
                <a:solidFill>
                  <a:srgbClr val="0A0278"/>
                </a:solidFill>
                <a:latin typeface="Arial" pitchFamily="34" charset="0"/>
                <a:cs typeface="Arial" pitchFamily="34" charset="0"/>
              </a:rPr>
              <a:t>potrošača, </a:t>
            </a:r>
            <a:r>
              <a:rPr lang="sr-Latn-CS" sz="1600" b="1" dirty="0" smtClean="0">
                <a:solidFill>
                  <a:srgbClr val="0A0278"/>
                </a:solidFill>
                <a:latin typeface="Arial" pitchFamily="34" charset="0"/>
                <a:cs typeface="Arial" pitchFamily="34" charset="0"/>
              </a:rPr>
              <a:t>po sledećim principima:</a:t>
            </a:r>
          </a:p>
          <a:p>
            <a:pPr marL="450850" indent="-179388">
              <a:buFont typeface="Arial" pitchFamily="34" charset="0"/>
              <a:buChar char="•"/>
            </a:pPr>
            <a:endParaRPr lang="sr-Latn-CS" sz="800" b="1" dirty="0" smtClean="0">
              <a:solidFill>
                <a:srgbClr val="0A0278"/>
              </a:solidFill>
              <a:latin typeface="Arial" pitchFamily="34" charset="0"/>
              <a:cs typeface="Arial" pitchFamily="34" charset="0"/>
            </a:endParaRPr>
          </a:p>
          <a:p>
            <a:pPr marL="450850" indent="-179388">
              <a:buFont typeface="Arial" pitchFamily="34" charset="0"/>
              <a:buChar char="•"/>
            </a:pPr>
            <a:r>
              <a:rPr lang="en-US" sz="1600" b="1" dirty="0" err="1" smtClean="0">
                <a:solidFill>
                  <a:srgbClr val="0A0278"/>
                </a:solidFill>
                <a:latin typeface="Arial" pitchFamily="34" charset="0"/>
                <a:cs typeface="Arial" pitchFamily="34" charset="0"/>
              </a:rPr>
              <a:t>Odgovornost</a:t>
            </a:r>
            <a:r>
              <a:rPr lang="en-US" sz="1600" b="1" dirty="0" smtClean="0">
                <a:solidFill>
                  <a:srgbClr val="0A0278"/>
                </a:solidFill>
                <a:latin typeface="Arial" pitchFamily="34" charset="0"/>
                <a:cs typeface="Arial" pitchFamily="34" charset="0"/>
              </a:rPr>
              <a:t> </a:t>
            </a:r>
            <a:r>
              <a:rPr lang="en-US" sz="1600" b="1" dirty="0" err="1" smtClean="0">
                <a:solidFill>
                  <a:srgbClr val="0A0278"/>
                </a:solidFill>
                <a:latin typeface="Arial" pitchFamily="34" charset="0"/>
                <a:cs typeface="Arial" pitchFamily="34" charset="0"/>
              </a:rPr>
              <a:t>snos</a:t>
            </a:r>
            <a:r>
              <a:rPr lang="sr-Latn-CS" sz="1600" b="1" dirty="0" smtClean="0">
                <a:solidFill>
                  <a:srgbClr val="0A0278"/>
                </a:solidFill>
                <a:latin typeface="Arial" pitchFamily="34" charset="0"/>
                <a:cs typeface="Arial" pitchFamily="34" charset="0"/>
              </a:rPr>
              <a:t>i</a:t>
            </a:r>
            <a:r>
              <a:rPr lang="en-US" sz="1600" b="1" dirty="0" smtClean="0">
                <a:solidFill>
                  <a:srgbClr val="0A0278"/>
                </a:solidFill>
                <a:latin typeface="Arial" pitchFamily="34" charset="0"/>
                <a:cs typeface="Arial" pitchFamily="34" charset="0"/>
              </a:rPr>
              <a:t> </a:t>
            </a:r>
            <a:r>
              <a:rPr lang="sr-Latn-CS" sz="1600" b="1" dirty="0" smtClean="0">
                <a:solidFill>
                  <a:srgbClr val="0A0278"/>
                </a:solidFill>
                <a:latin typeface="Arial" pitchFamily="34" charset="0"/>
                <a:cs typeface="Arial" pitchFamily="34" charset="0"/>
              </a:rPr>
              <a:t>svaki subjekat </a:t>
            </a:r>
            <a:r>
              <a:rPr lang="sr-Latn-CS" sz="1600" b="1" dirty="0" smtClean="0">
                <a:solidFill>
                  <a:srgbClr val="0A0278"/>
                </a:solidFill>
                <a:latin typeface="Arial" pitchFamily="34" charset="0"/>
                <a:cs typeface="Arial" pitchFamily="34" charset="0"/>
              </a:rPr>
              <a:t>u poslovanju hranom za </a:t>
            </a:r>
            <a:r>
              <a:rPr lang="sr-Latn-CS" sz="1600" b="1" dirty="0" smtClean="0">
                <a:solidFill>
                  <a:srgbClr val="0A0278"/>
                </a:solidFill>
                <a:latin typeface="Arial" pitchFamily="34" charset="0"/>
                <a:cs typeface="Arial" pitchFamily="34" charset="0"/>
              </a:rPr>
              <a:t>životinje</a:t>
            </a:r>
          </a:p>
          <a:p>
            <a:pPr marL="450850" indent="-179388">
              <a:buFont typeface="Arial" pitchFamily="34" charset="0"/>
              <a:buChar char="•"/>
            </a:pPr>
            <a:endParaRPr lang="sr-Latn-CS" sz="800" b="1" dirty="0" smtClean="0">
              <a:solidFill>
                <a:srgbClr val="0A0278"/>
              </a:solidFill>
              <a:latin typeface="Arial" pitchFamily="34" charset="0"/>
              <a:cs typeface="Arial" pitchFamily="34" charset="0"/>
            </a:endParaRPr>
          </a:p>
          <a:p>
            <a:pPr marL="450850" indent="-179388">
              <a:buFont typeface="Arial" pitchFamily="34" charset="0"/>
              <a:buChar char="•"/>
            </a:pPr>
            <a:r>
              <a:rPr lang="sr-Latn-CS" sz="1600" b="1" dirty="0" smtClean="0">
                <a:solidFill>
                  <a:srgbClr val="0A0278"/>
                </a:solidFill>
                <a:latin typeface="Arial" pitchFamily="34" charset="0"/>
                <a:cs typeface="Arial" pitchFamily="34" charset="0"/>
              </a:rPr>
              <a:t>Potreba da se osigura bezbednost kroz ceo lanac </a:t>
            </a:r>
            <a:r>
              <a:rPr lang="sr-Latn-CS" sz="1600" b="1" dirty="0" smtClean="0">
                <a:solidFill>
                  <a:srgbClr val="0A0278"/>
                </a:solidFill>
                <a:latin typeface="Arial" pitchFamily="34" charset="0"/>
                <a:cs typeface="Arial" pitchFamily="34" charset="0"/>
              </a:rPr>
              <a:t>hrane</a:t>
            </a:r>
          </a:p>
          <a:p>
            <a:pPr marL="450850" indent="-179388">
              <a:buFont typeface="Arial" pitchFamily="34" charset="0"/>
              <a:buChar char="•"/>
            </a:pPr>
            <a:endParaRPr lang="sr-Latn-CS" sz="800" b="1" dirty="0" smtClean="0">
              <a:solidFill>
                <a:srgbClr val="0A0278"/>
              </a:solidFill>
              <a:latin typeface="Arial" pitchFamily="34" charset="0"/>
              <a:cs typeface="Arial" pitchFamily="34" charset="0"/>
            </a:endParaRPr>
          </a:p>
          <a:p>
            <a:pPr marL="450850" indent="-179388">
              <a:buFont typeface="Arial" pitchFamily="34" charset="0"/>
              <a:buChar char="•"/>
            </a:pPr>
            <a:r>
              <a:rPr lang="sr-Latn-CS" sz="1600" b="1" dirty="0" smtClean="0">
                <a:solidFill>
                  <a:srgbClr val="0A0278"/>
                </a:solidFill>
                <a:latin typeface="Arial" pitchFamily="34" charset="0"/>
                <a:cs typeface="Arial" pitchFamily="34" charset="0"/>
              </a:rPr>
              <a:t>Opšta implementacija procedura baziranih na </a:t>
            </a:r>
            <a:r>
              <a:rPr lang="sr-Latn-CS" sz="1600" b="1" dirty="0" smtClean="0">
                <a:solidFill>
                  <a:srgbClr val="0A0278"/>
                </a:solidFill>
                <a:latin typeface="Arial" pitchFamily="34" charset="0"/>
                <a:cs typeface="Arial" pitchFamily="34" charset="0"/>
              </a:rPr>
              <a:t>HACCP</a:t>
            </a:r>
          </a:p>
          <a:p>
            <a:pPr marL="1257300" lvl="2" indent="-342900">
              <a:buFont typeface="Arial" pitchFamily="34" charset="0"/>
              <a:buChar char="•"/>
            </a:pPr>
            <a:r>
              <a:rPr lang="sr-Latn-CS" sz="1600" dirty="0" smtClean="0">
                <a:solidFill>
                  <a:srgbClr val="0A0278"/>
                </a:solidFill>
                <a:latin typeface="Arial" pitchFamily="34" charset="0"/>
                <a:cs typeface="Arial" pitchFamily="34" charset="0"/>
              </a:rPr>
              <a:t>Identifikovati svaku opasnost</a:t>
            </a:r>
          </a:p>
          <a:p>
            <a:pPr marL="1257300" lvl="2" indent="-342900">
              <a:buFont typeface="Arial" pitchFamily="34" charset="0"/>
              <a:buChar char="•"/>
            </a:pPr>
            <a:r>
              <a:rPr lang="sr-Latn-CS" sz="1600" dirty="0" smtClean="0">
                <a:solidFill>
                  <a:srgbClr val="0A0278"/>
                </a:solidFill>
                <a:latin typeface="Arial" pitchFamily="34" charset="0"/>
                <a:cs typeface="Arial" pitchFamily="34" charset="0"/>
              </a:rPr>
              <a:t>Identifikovati kritične kontrolne tačke</a:t>
            </a:r>
          </a:p>
          <a:p>
            <a:pPr marL="1257300" lvl="2" indent="-342900">
              <a:buFont typeface="Arial" pitchFamily="34" charset="0"/>
              <a:buChar char="•"/>
            </a:pPr>
            <a:r>
              <a:rPr lang="sr-Latn-CS" sz="1600" dirty="0" smtClean="0">
                <a:solidFill>
                  <a:srgbClr val="0A0278"/>
                </a:solidFill>
                <a:latin typeface="Arial" pitchFamily="34" charset="0"/>
                <a:cs typeface="Arial" pitchFamily="34" charset="0"/>
              </a:rPr>
              <a:t>Ustanoviti kritične granice </a:t>
            </a:r>
          </a:p>
          <a:p>
            <a:pPr marL="1257300" lvl="2" indent="-342900">
              <a:buFont typeface="Arial" pitchFamily="34" charset="0"/>
              <a:buChar char="•"/>
            </a:pPr>
            <a:r>
              <a:rPr lang="sr-Latn-CS" sz="1600" dirty="0" smtClean="0">
                <a:solidFill>
                  <a:srgbClr val="0A0278"/>
                </a:solidFill>
                <a:latin typeface="Arial" pitchFamily="34" charset="0"/>
                <a:cs typeface="Arial" pitchFamily="34" charset="0"/>
              </a:rPr>
              <a:t>Procedure monitoringa u kritičnim kontrolnim tačkama</a:t>
            </a:r>
          </a:p>
          <a:p>
            <a:pPr marL="1257300" lvl="2" indent="-342900">
              <a:buFont typeface="Arial" pitchFamily="34" charset="0"/>
              <a:buChar char="•"/>
            </a:pPr>
            <a:r>
              <a:rPr lang="sr-Latn-CS" sz="1600" dirty="0" smtClean="0">
                <a:solidFill>
                  <a:srgbClr val="0A0278"/>
                </a:solidFill>
                <a:latin typeface="Arial" pitchFamily="34" charset="0"/>
                <a:cs typeface="Arial" pitchFamily="34" charset="0"/>
              </a:rPr>
              <a:t>Uspostaviti korektivne akcije</a:t>
            </a:r>
          </a:p>
          <a:p>
            <a:pPr marL="1257300" lvl="2" indent="-342900">
              <a:buFont typeface="Arial" pitchFamily="34" charset="0"/>
              <a:buChar char="•"/>
            </a:pPr>
            <a:r>
              <a:rPr lang="sr-Latn-CS" sz="1600" dirty="0" smtClean="0">
                <a:solidFill>
                  <a:srgbClr val="0A0278"/>
                </a:solidFill>
                <a:latin typeface="Arial" pitchFamily="34" charset="0"/>
                <a:cs typeface="Arial" pitchFamily="34" charset="0"/>
              </a:rPr>
              <a:t>Dokumentacija</a:t>
            </a:r>
          </a:p>
          <a:p>
            <a:pPr marL="450850" lvl="1" indent="6350"/>
            <a:r>
              <a:rPr lang="sr-Latn-CS" sz="1600" dirty="0" smtClean="0">
                <a:solidFill>
                  <a:srgbClr val="0A0278"/>
                </a:solidFill>
                <a:latin typeface="Arial" pitchFamily="34" charset="0"/>
                <a:cs typeface="Arial" pitchFamily="34" charset="0"/>
              </a:rPr>
              <a:t>HACCP analiza identifikuje sve tačke u procesu proizvodnje  u kojima je kontrola posebno važna za bezbednost hrane za životinje</a:t>
            </a:r>
          </a:p>
          <a:p>
            <a:pPr marL="450850" lvl="1" indent="-179388"/>
            <a:endParaRPr lang="en-US" sz="1600" dirty="0" smtClean="0">
              <a:solidFill>
                <a:srgbClr val="0A0278"/>
              </a:solidFill>
              <a:latin typeface="Arial" pitchFamily="34" charset="0"/>
              <a:cs typeface="Arial" pitchFamily="34" charset="0"/>
            </a:endParaRPr>
          </a:p>
          <a:p>
            <a:pPr marL="450850"/>
            <a:r>
              <a:rPr lang="hr-HR" sz="1600" dirty="0" smtClean="0">
                <a:solidFill>
                  <a:srgbClr val="0A0278"/>
                </a:solidFill>
                <a:latin typeface="Arial" pitchFamily="34" charset="0"/>
                <a:cs typeface="Arial" pitchFamily="34" charset="0"/>
              </a:rPr>
              <a:t>EC i zemlje članice su dužne da podstiče izradu Uputstava Zajednice za dobru praksu za sektor hrane za životinje i za primenu HACCP principa, </a:t>
            </a:r>
            <a:r>
              <a:rPr lang="sr-Latn-CS" sz="1600" dirty="0" smtClean="0">
                <a:solidFill>
                  <a:srgbClr val="0A0278"/>
                </a:solidFill>
                <a:latin typeface="Arial" pitchFamily="34" charset="0"/>
                <a:cs typeface="Arial" pitchFamily="34" charset="0"/>
              </a:rPr>
              <a:t>ali je nekoliko asocijacija koristilo tu mogućnost u međuvremenu (FEFAC, FEFANA.....)</a:t>
            </a:r>
            <a:r>
              <a:rPr lang="hr-HR" sz="1600" dirty="0" smtClean="0">
                <a:solidFill>
                  <a:srgbClr val="0A0278"/>
                </a:solidFill>
                <a:latin typeface="Arial" pitchFamily="34" charset="0"/>
                <a:cs typeface="Arial" pitchFamily="34" charset="0"/>
              </a:rPr>
              <a:t>.</a:t>
            </a:r>
          </a:p>
          <a:p>
            <a:pPr marL="450850"/>
            <a:endParaRPr lang="hr-HR" sz="800" dirty="0" smtClean="0">
              <a:solidFill>
                <a:srgbClr val="0A0278"/>
              </a:solidFill>
              <a:latin typeface="Arial" pitchFamily="34" charset="0"/>
              <a:cs typeface="Arial" pitchFamily="34" charset="0"/>
            </a:endParaRPr>
          </a:p>
          <a:p>
            <a:pPr marL="450850" indent="-179388">
              <a:buFont typeface="Arial" pitchFamily="34" charset="0"/>
              <a:buChar char="•"/>
            </a:pPr>
            <a:r>
              <a:rPr lang="sr-Latn-CS" sz="1600" b="1" dirty="0" smtClean="0">
                <a:solidFill>
                  <a:srgbClr val="0A0278"/>
                </a:solidFill>
                <a:latin typeface="Arial" pitchFamily="34" charset="0"/>
                <a:cs typeface="Arial" pitchFamily="34" charset="0"/>
              </a:rPr>
              <a:t>Da </a:t>
            </a:r>
            <a:r>
              <a:rPr lang="sr-Latn-CS" sz="1600" b="1" dirty="0" smtClean="0">
                <a:solidFill>
                  <a:srgbClr val="0A0278"/>
                </a:solidFill>
                <a:latin typeface="Arial" pitchFamily="34" charset="0"/>
                <a:cs typeface="Arial" pitchFamily="34" charset="0"/>
              </a:rPr>
              <a:t>su vodiči dobre prakse cenjen </a:t>
            </a:r>
            <a:r>
              <a:rPr lang="sr-Latn-CS" sz="1600" b="1" dirty="0" smtClean="0">
                <a:solidFill>
                  <a:srgbClr val="0A0278"/>
                </a:solidFill>
                <a:latin typeface="Arial" pitchFamily="34" charset="0"/>
                <a:cs typeface="Arial" pitchFamily="34" charset="0"/>
              </a:rPr>
              <a:t>instrument koji </a:t>
            </a:r>
            <a:r>
              <a:rPr lang="sr-Latn-CS" sz="1600" b="1" dirty="0" smtClean="0">
                <a:solidFill>
                  <a:srgbClr val="0A0278"/>
                </a:solidFill>
                <a:latin typeface="Arial" pitchFamily="34" charset="0"/>
                <a:cs typeface="Arial" pitchFamily="34" charset="0"/>
              </a:rPr>
              <a:t>će pomoći </a:t>
            </a:r>
            <a:endParaRPr lang="sr-Latn-CS" sz="1600" b="1" dirty="0" smtClean="0">
              <a:solidFill>
                <a:srgbClr val="0A0278"/>
              </a:solidFill>
              <a:latin typeface="Arial" pitchFamily="34" charset="0"/>
              <a:cs typeface="Arial" pitchFamily="34" charset="0"/>
            </a:endParaRPr>
          </a:p>
        </p:txBody>
      </p:sp>
      <p:sp>
        <p:nvSpPr>
          <p:cNvPr id="25" name="TextBox 24"/>
          <p:cNvSpPr txBox="1"/>
          <p:nvPr/>
        </p:nvSpPr>
        <p:spPr>
          <a:xfrm>
            <a:off x="323528" y="692696"/>
            <a:ext cx="4752528" cy="369332"/>
          </a:xfrm>
          <a:prstGeom prst="rect">
            <a:avLst/>
          </a:prstGeom>
          <a:noFill/>
        </p:spPr>
        <p:txBody>
          <a:bodyPr wrap="square" rtlCol="0">
            <a:spAutoFit/>
          </a:bodyPr>
          <a:lstStyle/>
          <a:p>
            <a:r>
              <a:rPr lang="sr-Latn-CS" b="1" dirty="0" smtClean="0">
                <a:solidFill>
                  <a:srgbClr val="0B027C"/>
                </a:solidFill>
                <a:latin typeface="Arial" pitchFamily="34" charset="0"/>
                <a:cs typeface="Arial" pitchFamily="34" charset="0"/>
              </a:rPr>
              <a:t>Higijena hrane za životinje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oo 1"/>
          <p:cNvPicPr>
            <a:picLocks noChangeAspect="1" noChangeArrowheads="1"/>
          </p:cNvPicPr>
          <p:nvPr/>
        </p:nvPicPr>
        <p:blipFill>
          <a:blip r:embed="rId2" cstate="print"/>
          <a:srcRect/>
          <a:stretch>
            <a:fillRect/>
          </a:stretch>
        </p:blipFill>
        <p:spPr bwMode="auto">
          <a:xfrm>
            <a:off x="8188325" y="0"/>
            <a:ext cx="884238" cy="809625"/>
          </a:xfrm>
          <a:prstGeom prst="rect">
            <a:avLst/>
          </a:prstGeom>
          <a:noFill/>
          <a:ln w="9525">
            <a:noFill/>
            <a:miter lim="800000"/>
            <a:headEnd/>
            <a:tailEnd/>
          </a:ln>
        </p:spPr>
      </p:pic>
      <p:cxnSp>
        <p:nvCxnSpPr>
          <p:cNvPr id="5" name="AutoShape 3"/>
          <p:cNvCxnSpPr>
            <a:cxnSpLocks noChangeShapeType="1"/>
          </p:cNvCxnSpPr>
          <p:nvPr/>
        </p:nvCxnSpPr>
        <p:spPr bwMode="auto">
          <a:xfrm rot="10800000" flipV="1">
            <a:off x="0" y="620713"/>
            <a:ext cx="8748713" cy="0"/>
          </a:xfrm>
          <a:prstGeom prst="straightConnector1">
            <a:avLst/>
          </a:prstGeom>
          <a:noFill/>
          <a:ln w="12700">
            <a:solidFill>
              <a:srgbClr val="002060">
                <a:alpha val="81960"/>
              </a:srgbClr>
            </a:solidFill>
            <a:round/>
            <a:headEnd/>
            <a:tailEnd/>
          </a:ln>
        </p:spPr>
      </p:cxnSp>
      <p:cxnSp>
        <p:nvCxnSpPr>
          <p:cNvPr id="6" name="Straight Connector 5"/>
          <p:cNvCxnSpPr/>
          <p:nvPr/>
        </p:nvCxnSpPr>
        <p:spPr>
          <a:xfrm>
            <a:off x="0" y="6286500"/>
            <a:ext cx="9144000" cy="1588"/>
          </a:xfrm>
          <a:prstGeom prst="line">
            <a:avLst/>
          </a:prstGeom>
          <a:ln w="38100">
            <a:solidFill>
              <a:schemeClr val="tx2">
                <a:lumMod val="75000"/>
              </a:schemeClr>
            </a:solidFill>
          </a:ln>
          <a:effectLst>
            <a:outerShdw blurRad="50800" dist="50800" dir="5400000" algn="ctr" rotWithShape="0">
              <a:schemeClr val="tx2">
                <a:lumMod val="75000"/>
              </a:schemeClr>
            </a:outerShdw>
          </a:effectLst>
        </p:spPr>
        <p:style>
          <a:lnRef idx="1">
            <a:schemeClr val="accent1"/>
          </a:lnRef>
          <a:fillRef idx="0">
            <a:schemeClr val="accent1"/>
          </a:fillRef>
          <a:effectRef idx="0">
            <a:schemeClr val="accent1"/>
          </a:effectRef>
          <a:fontRef idx="minor">
            <a:schemeClr val="tx1"/>
          </a:fontRef>
        </p:style>
      </p:cxnSp>
      <p:pic>
        <p:nvPicPr>
          <p:cNvPr id="7" name="Picture 6" descr="FP7"/>
          <p:cNvPicPr>
            <a:picLocks noChangeAspect="1" noChangeArrowheads="1"/>
          </p:cNvPicPr>
          <p:nvPr/>
        </p:nvPicPr>
        <p:blipFill>
          <a:blip r:embed="rId3" cstate="print"/>
          <a:srcRect/>
          <a:stretch>
            <a:fillRect/>
          </a:stretch>
        </p:blipFill>
        <p:spPr bwMode="auto">
          <a:xfrm>
            <a:off x="5943600" y="6400800"/>
            <a:ext cx="457200" cy="388938"/>
          </a:xfrm>
          <a:prstGeom prst="rect">
            <a:avLst/>
          </a:prstGeom>
          <a:noFill/>
          <a:ln w="9525">
            <a:noFill/>
            <a:miter lim="800000"/>
            <a:headEnd/>
            <a:tailEnd/>
          </a:ln>
        </p:spPr>
      </p:pic>
      <p:pic>
        <p:nvPicPr>
          <p:cNvPr id="8" name="Picture 14"/>
          <p:cNvPicPr>
            <a:picLocks noChangeAspect="1" noChangeArrowheads="1"/>
          </p:cNvPicPr>
          <p:nvPr/>
        </p:nvPicPr>
        <p:blipFill>
          <a:blip r:embed="rId4" cstate="print"/>
          <a:srcRect/>
          <a:stretch>
            <a:fillRect/>
          </a:stretch>
        </p:blipFill>
        <p:spPr bwMode="auto">
          <a:xfrm>
            <a:off x="2819400" y="6429375"/>
            <a:ext cx="439738" cy="428625"/>
          </a:xfrm>
          <a:prstGeom prst="rect">
            <a:avLst/>
          </a:prstGeom>
          <a:noFill/>
          <a:ln w="9525">
            <a:noFill/>
            <a:miter lim="800000"/>
            <a:headEnd/>
            <a:tailEnd/>
          </a:ln>
        </p:spPr>
      </p:pic>
      <p:pic>
        <p:nvPicPr>
          <p:cNvPr id="9" name="Picture 10" descr="http://www.ifif.org/images/IFIF%20Logo(New).jpg"/>
          <p:cNvPicPr>
            <a:picLocks noChangeAspect="1" noChangeArrowheads="1"/>
          </p:cNvPicPr>
          <p:nvPr/>
        </p:nvPicPr>
        <p:blipFill>
          <a:blip r:embed="rId5" cstate="print"/>
          <a:srcRect/>
          <a:stretch>
            <a:fillRect/>
          </a:stretch>
        </p:blipFill>
        <p:spPr bwMode="auto">
          <a:xfrm>
            <a:off x="7324725" y="6427788"/>
            <a:ext cx="219075" cy="358775"/>
          </a:xfrm>
          <a:prstGeom prst="rect">
            <a:avLst/>
          </a:prstGeom>
          <a:noFill/>
          <a:ln w="9525">
            <a:noFill/>
            <a:miter lim="800000"/>
            <a:headEnd/>
            <a:tailEnd/>
          </a:ln>
        </p:spPr>
      </p:pic>
      <p:pic>
        <p:nvPicPr>
          <p:cNvPr id="10" name="Picture 14" descr="http://www.fefac.org/Sites/198/custom/logo.gif"/>
          <p:cNvPicPr>
            <a:picLocks noChangeAspect="1" noChangeArrowheads="1"/>
          </p:cNvPicPr>
          <p:nvPr/>
        </p:nvPicPr>
        <p:blipFill>
          <a:blip r:embed="rId6" cstate="print"/>
          <a:srcRect/>
          <a:stretch>
            <a:fillRect/>
          </a:stretch>
        </p:blipFill>
        <p:spPr bwMode="auto">
          <a:xfrm>
            <a:off x="7694613" y="6462713"/>
            <a:ext cx="382587" cy="323850"/>
          </a:xfrm>
          <a:prstGeom prst="rect">
            <a:avLst/>
          </a:prstGeom>
          <a:noFill/>
          <a:ln w="9525">
            <a:noFill/>
            <a:miter lim="800000"/>
            <a:headEnd/>
            <a:tailEnd/>
          </a:ln>
        </p:spPr>
      </p:pic>
      <p:pic>
        <p:nvPicPr>
          <p:cNvPr id="11" name="Picture 7" descr="800px-Flag_of_Europe"/>
          <p:cNvPicPr>
            <a:picLocks noChangeAspect="1" noChangeArrowheads="1"/>
          </p:cNvPicPr>
          <p:nvPr/>
        </p:nvPicPr>
        <p:blipFill>
          <a:blip r:embed="rId7" cstate="print"/>
          <a:srcRect/>
          <a:stretch>
            <a:fillRect/>
          </a:stretch>
        </p:blipFill>
        <p:spPr bwMode="auto">
          <a:xfrm>
            <a:off x="5181600" y="6400800"/>
            <a:ext cx="571500" cy="379413"/>
          </a:xfrm>
          <a:prstGeom prst="rect">
            <a:avLst/>
          </a:prstGeom>
          <a:noFill/>
          <a:ln w="9525">
            <a:noFill/>
            <a:miter lim="800000"/>
            <a:headEnd/>
            <a:tailEnd/>
          </a:ln>
        </p:spPr>
      </p:pic>
      <p:pic>
        <p:nvPicPr>
          <p:cNvPr id="12" name="Picture 17" descr="AP Vojvodina">
            <a:hlinkClick r:id="rId8"/>
          </p:cNvPr>
          <p:cNvPicPr>
            <a:picLocks noChangeAspect="1" noChangeArrowheads="1"/>
          </p:cNvPicPr>
          <p:nvPr/>
        </p:nvPicPr>
        <p:blipFill>
          <a:blip r:embed="rId9" cstate="print"/>
          <a:srcRect/>
          <a:stretch>
            <a:fillRect/>
          </a:stretch>
        </p:blipFill>
        <p:spPr bwMode="auto">
          <a:xfrm>
            <a:off x="4114800" y="6429375"/>
            <a:ext cx="300038" cy="374650"/>
          </a:xfrm>
          <a:prstGeom prst="rect">
            <a:avLst/>
          </a:prstGeom>
          <a:noFill/>
          <a:ln w="9525">
            <a:noFill/>
            <a:miter lim="800000"/>
            <a:headEnd/>
            <a:tailEnd/>
          </a:ln>
        </p:spPr>
      </p:pic>
      <p:pic>
        <p:nvPicPr>
          <p:cNvPr id="13" name="Picture 2"/>
          <p:cNvPicPr>
            <a:picLocks noChangeAspect="1" noChangeArrowheads="1"/>
          </p:cNvPicPr>
          <p:nvPr/>
        </p:nvPicPr>
        <p:blipFill>
          <a:blip r:embed="rId10" cstate="print"/>
          <a:srcRect/>
          <a:stretch>
            <a:fillRect/>
          </a:stretch>
        </p:blipFill>
        <p:spPr bwMode="auto">
          <a:xfrm>
            <a:off x="4648200" y="6400800"/>
            <a:ext cx="276225" cy="414338"/>
          </a:xfrm>
          <a:prstGeom prst="rect">
            <a:avLst/>
          </a:prstGeom>
          <a:noFill/>
          <a:ln w="9525">
            <a:noFill/>
            <a:miter lim="800000"/>
            <a:headEnd/>
            <a:tailEnd/>
          </a:ln>
        </p:spPr>
      </p:pic>
      <p:pic>
        <p:nvPicPr>
          <p:cNvPr id="14" name="Picture 19" descr="FINS"/>
          <p:cNvPicPr>
            <a:picLocks noChangeAspect="1" noChangeArrowheads="1"/>
          </p:cNvPicPr>
          <p:nvPr/>
        </p:nvPicPr>
        <p:blipFill>
          <a:blip r:embed="rId11" cstate="print">
            <a:clrChange>
              <a:clrFrom>
                <a:srgbClr val="FDFDFD"/>
              </a:clrFrom>
              <a:clrTo>
                <a:srgbClr val="FDFDFD">
                  <a:alpha val="0"/>
                </a:srgbClr>
              </a:clrTo>
            </a:clrChange>
          </a:blip>
          <a:srcRect/>
          <a:stretch>
            <a:fillRect/>
          </a:stretch>
        </p:blipFill>
        <p:spPr bwMode="auto">
          <a:xfrm>
            <a:off x="3505200" y="6429375"/>
            <a:ext cx="285750" cy="357188"/>
          </a:xfrm>
          <a:prstGeom prst="rect">
            <a:avLst/>
          </a:prstGeom>
          <a:noFill/>
          <a:ln w="9525">
            <a:noFill/>
            <a:miter lim="800000"/>
            <a:headEnd/>
            <a:tailEnd/>
          </a:ln>
        </p:spPr>
      </p:pic>
      <p:sp>
        <p:nvSpPr>
          <p:cNvPr id="15" name="TextBox 14"/>
          <p:cNvSpPr txBox="1"/>
          <p:nvPr/>
        </p:nvSpPr>
        <p:spPr>
          <a:xfrm>
            <a:off x="76200" y="6428601"/>
            <a:ext cx="2590800" cy="307777"/>
          </a:xfrm>
          <a:prstGeom prst="rect">
            <a:avLst/>
          </a:prstGeom>
          <a:noFill/>
        </p:spPr>
        <p:txBody>
          <a:bodyPr wrap="square" rtlCol="0">
            <a:spAutoFit/>
          </a:bodyPr>
          <a:lstStyle/>
          <a:p>
            <a:r>
              <a:rPr lang="sr-Latn-CS" sz="1400" b="1" dirty="0" smtClean="0">
                <a:solidFill>
                  <a:schemeClr val="tx2"/>
                </a:solidFill>
              </a:rPr>
              <a:t>Novi Sad,</a:t>
            </a:r>
            <a:r>
              <a:rPr lang="sr-Latn-CS" sz="1400" b="1" baseline="0" dirty="0" smtClean="0">
                <a:solidFill>
                  <a:schemeClr val="tx2"/>
                </a:solidFill>
              </a:rPr>
              <a:t> </a:t>
            </a:r>
            <a:r>
              <a:rPr lang="sr-Latn-CS" sz="1400" b="1" dirty="0" smtClean="0">
                <a:solidFill>
                  <a:schemeClr val="tx2"/>
                </a:solidFill>
              </a:rPr>
              <a:t>13. Juli </a:t>
            </a:r>
            <a:r>
              <a:rPr lang="sr-Latn-CS" sz="1400" b="1" dirty="0" smtClean="0">
                <a:solidFill>
                  <a:schemeClr val="tx2"/>
                </a:solidFill>
              </a:rPr>
              <a:t>2011, Novi Sad</a:t>
            </a:r>
            <a:endParaRPr lang="sr-Latn-CS" sz="1400" b="1" dirty="0">
              <a:solidFill>
                <a:schemeClr val="tx2"/>
              </a:solidFill>
            </a:endParaRPr>
          </a:p>
        </p:txBody>
      </p:sp>
      <p:pic>
        <p:nvPicPr>
          <p:cNvPr id="16" name="Picture 2" descr="http://t3.gstatic.com/images?q=tbn:ANd9GcRj1BBaZAsIDbDQWVQHiSdRgLcHk-tNZOk98OrITfwsJoCjli24&amp;t=1"/>
          <p:cNvPicPr>
            <a:picLocks noChangeAspect="1" noChangeArrowheads="1"/>
          </p:cNvPicPr>
          <p:nvPr/>
        </p:nvPicPr>
        <p:blipFill>
          <a:blip r:embed="rId12" cstate="print"/>
          <a:srcRect/>
          <a:stretch>
            <a:fillRect/>
          </a:stretch>
        </p:blipFill>
        <p:spPr bwMode="auto">
          <a:xfrm>
            <a:off x="8153400" y="6420678"/>
            <a:ext cx="914400" cy="437322"/>
          </a:xfrm>
          <a:prstGeom prst="rect">
            <a:avLst/>
          </a:prstGeom>
          <a:noFill/>
        </p:spPr>
      </p:pic>
      <p:pic>
        <p:nvPicPr>
          <p:cNvPr id="17" name="Picture 4" descr="http://4.bp.blogspot.com/__ZX_MiE3DbY/TCJr3QtWGUI/AAAAAAAAAGM/MTFy_TXj8kA/S175/EUFETECsquarelogo150.png"/>
          <p:cNvPicPr>
            <a:picLocks noChangeAspect="1" noChangeArrowheads="1"/>
          </p:cNvPicPr>
          <p:nvPr/>
        </p:nvPicPr>
        <p:blipFill>
          <a:blip r:embed="rId13" cstate="print"/>
          <a:srcRect/>
          <a:stretch>
            <a:fillRect/>
          </a:stretch>
        </p:blipFill>
        <p:spPr bwMode="auto">
          <a:xfrm>
            <a:off x="6629400" y="6400800"/>
            <a:ext cx="457200" cy="457200"/>
          </a:xfrm>
          <a:prstGeom prst="rect">
            <a:avLst/>
          </a:prstGeom>
          <a:noFill/>
        </p:spPr>
      </p:pic>
      <p:pic>
        <p:nvPicPr>
          <p:cNvPr id="18" name="Picture 10" descr="EUROPA logo, European Union">
            <a:hlinkClick r:id="rId14"/>
          </p:cNvPr>
          <p:cNvPicPr>
            <a:picLocks noChangeAspect="1" noChangeArrowheads="1"/>
          </p:cNvPicPr>
          <p:nvPr/>
        </p:nvPicPr>
        <p:blipFill>
          <a:blip r:embed="rId15" cstate="print"/>
          <a:srcRect/>
          <a:stretch>
            <a:fillRect/>
          </a:stretch>
        </p:blipFill>
        <p:spPr bwMode="auto">
          <a:xfrm>
            <a:off x="107504" y="60573"/>
            <a:ext cx="1608535" cy="560115"/>
          </a:xfrm>
          <a:prstGeom prst="rect">
            <a:avLst/>
          </a:prstGeom>
          <a:noFill/>
        </p:spPr>
      </p:pic>
      <p:sp>
        <p:nvSpPr>
          <p:cNvPr id="19" name="Rectangle 3"/>
          <p:cNvSpPr txBox="1">
            <a:spLocks noChangeArrowheads="1"/>
          </p:cNvSpPr>
          <p:nvPr/>
        </p:nvSpPr>
        <p:spPr>
          <a:xfrm>
            <a:off x="467544" y="1124744"/>
            <a:ext cx="7704856" cy="1371600"/>
          </a:xfrm>
          <a:prstGeom prst="rect">
            <a:avLst/>
          </a:prstGeom>
        </p:spPr>
        <p:txBody>
          <a:bodyPr vert="horz" lIns="91440" tIns="45720" rIns="91440" bIns="45720" rtlCol="0">
            <a:noAutofit/>
          </a:bodyPr>
          <a:lstStyle/>
          <a:p>
            <a:pPr marL="342900" indent="-342900">
              <a:lnSpc>
                <a:spcPct val="90000"/>
              </a:lnSpc>
              <a:spcBef>
                <a:spcPct val="40000"/>
              </a:spcBef>
              <a:buClr>
                <a:srgbClr val="FF0000"/>
              </a:buClr>
              <a:defRPr/>
            </a:pPr>
            <a:r>
              <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rPr>
              <a:t>Hrana za životinje je u direktnoj vezi sa hranom za ljude</a:t>
            </a:r>
          </a:p>
          <a:p>
            <a:pPr marL="342900" indent="-342900">
              <a:lnSpc>
                <a:spcPct val="90000"/>
              </a:lnSpc>
              <a:spcBef>
                <a:spcPct val="40000"/>
              </a:spcBef>
              <a:buClr>
                <a:srgbClr val="FF0000"/>
              </a:buClr>
              <a:defRPr/>
            </a:pPr>
            <a:r>
              <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rPr>
              <a:t>Bezbednost je prioritet svih </a:t>
            </a:r>
            <a:r>
              <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rPr>
              <a:t>nas</a:t>
            </a:r>
            <a:endPar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endParaRPr>
          </a:p>
          <a:p>
            <a:pPr marL="342900" indent="-342900">
              <a:lnSpc>
                <a:spcPct val="90000"/>
              </a:lnSpc>
              <a:spcBef>
                <a:spcPct val="40000"/>
              </a:spcBef>
              <a:buClr>
                <a:srgbClr val="FF0000"/>
              </a:buClr>
              <a:defRPr/>
            </a:pPr>
            <a:r>
              <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rPr>
              <a:t>Neophodno je usaglasiti propise vezane za</a:t>
            </a:r>
            <a:r>
              <a:rPr kumimoji="0" lang="sr-Latn-CS" b="1" i="0" u="none" strike="noStrike" kern="1200" cap="none" spc="0" normalizeH="0" noProof="0" dirty="0" smtClean="0">
                <a:ln>
                  <a:noFill/>
                </a:ln>
                <a:solidFill>
                  <a:srgbClr val="0A0278"/>
                </a:solidFill>
                <a:effectLst/>
                <a:uLnTx/>
                <a:uFillTx/>
                <a:latin typeface="Arial" pitchFamily="34" charset="0"/>
                <a:cs typeface="Arial" pitchFamily="34" charset="0"/>
              </a:rPr>
              <a:t> hranu za ljude i životinje</a:t>
            </a:r>
          </a:p>
          <a:p>
            <a:pPr marL="342900" indent="-342900">
              <a:lnSpc>
                <a:spcPct val="90000"/>
              </a:lnSpc>
              <a:spcBef>
                <a:spcPct val="40000"/>
              </a:spcBef>
              <a:buClr>
                <a:srgbClr val="FF0000"/>
              </a:buClr>
              <a:defRPr/>
            </a:pPr>
            <a:r>
              <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rPr>
              <a:t>Procedure donošenja</a:t>
            </a:r>
            <a:r>
              <a:rPr kumimoji="0" lang="sr-Latn-CS" b="1" i="0" u="none" strike="noStrike" kern="1200" cap="none" spc="0" normalizeH="0" noProof="0" dirty="0" smtClean="0">
                <a:ln>
                  <a:noFill/>
                </a:ln>
                <a:solidFill>
                  <a:srgbClr val="0A0278"/>
                </a:solidFill>
                <a:effectLst/>
                <a:uLnTx/>
                <a:uFillTx/>
                <a:latin typeface="Arial" pitchFamily="34" charset="0"/>
                <a:cs typeface="Arial" pitchFamily="34" charset="0"/>
              </a:rPr>
              <a:t> propisa </a:t>
            </a:r>
            <a:r>
              <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rPr>
              <a:t>su u toku ali nisu uvek </a:t>
            </a:r>
            <a:r>
              <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rPr>
              <a:t>dosledne</a:t>
            </a:r>
            <a:endParaRPr kumimoji="0" lang="sr-Latn-CS" b="1" i="0" u="none" strike="noStrike" kern="1200" cap="none" spc="0" normalizeH="0" baseline="0" noProof="0" dirty="0" smtClean="0">
              <a:ln>
                <a:noFill/>
              </a:ln>
              <a:solidFill>
                <a:srgbClr val="0A0278"/>
              </a:solidFill>
              <a:effectLst/>
              <a:uLnTx/>
              <a:uFillTx/>
              <a:latin typeface="Arial" pitchFamily="34" charset="0"/>
              <a:cs typeface="Arial" pitchFamily="34" charset="0"/>
            </a:endParaRPr>
          </a:p>
        </p:txBody>
      </p:sp>
      <p:pic>
        <p:nvPicPr>
          <p:cNvPr id="20" name="Picture 2" descr="http://www.giftsanddec.com/photo/362/362676-Target.jpg"/>
          <p:cNvPicPr>
            <a:picLocks noChangeAspect="1" noChangeArrowheads="1"/>
          </p:cNvPicPr>
          <p:nvPr/>
        </p:nvPicPr>
        <p:blipFill>
          <a:blip r:embed="rId16" cstate="print">
            <a:clrChange>
              <a:clrFrom>
                <a:srgbClr val="FFFFFF"/>
              </a:clrFrom>
              <a:clrTo>
                <a:srgbClr val="FFFFFF">
                  <a:alpha val="0"/>
                </a:srgbClr>
              </a:clrTo>
            </a:clrChange>
          </a:blip>
          <a:srcRect/>
          <a:stretch>
            <a:fillRect/>
          </a:stretch>
        </p:blipFill>
        <p:spPr bwMode="auto">
          <a:xfrm>
            <a:off x="6876256" y="4077072"/>
            <a:ext cx="2209800" cy="2003390"/>
          </a:xfrm>
          <a:prstGeom prst="rect">
            <a:avLst/>
          </a:prstGeom>
          <a:noFill/>
        </p:spPr>
      </p:pic>
      <p:sp>
        <p:nvSpPr>
          <p:cNvPr id="21" name="TextBox 20"/>
          <p:cNvSpPr txBox="1"/>
          <p:nvPr/>
        </p:nvSpPr>
        <p:spPr>
          <a:xfrm>
            <a:off x="144016" y="4244837"/>
            <a:ext cx="6876256" cy="1560427"/>
          </a:xfrm>
          <a:prstGeom prst="rect">
            <a:avLst/>
          </a:prstGeom>
          <a:noFill/>
        </p:spPr>
        <p:txBody>
          <a:bodyPr wrap="square" rtlCol="0">
            <a:spAutoFit/>
          </a:bodyPr>
          <a:lstStyle/>
          <a:p>
            <a:pPr marL="342900" lvl="0" indent="-342900" algn="ctr">
              <a:lnSpc>
                <a:spcPct val="90000"/>
              </a:lnSpc>
              <a:spcBef>
                <a:spcPct val="20000"/>
              </a:spcBef>
              <a:defRPr/>
            </a:pPr>
            <a:r>
              <a:rPr lang="en-GB" b="1" dirty="0" err="1" smtClean="0">
                <a:solidFill>
                  <a:srgbClr val="FF0000"/>
                </a:solidFill>
                <a:latin typeface="Arial" pitchFamily="34" charset="0"/>
                <a:cs typeface="Arial" pitchFamily="34" charset="0"/>
              </a:rPr>
              <a:t>Saradnja</a:t>
            </a:r>
            <a:r>
              <a:rPr lang="en-GB" b="1" dirty="0" smtClean="0">
                <a:solidFill>
                  <a:srgbClr val="FF0000"/>
                </a:solidFill>
                <a:latin typeface="Arial" pitchFamily="34" charset="0"/>
                <a:cs typeface="Arial" pitchFamily="34" charset="0"/>
              </a:rPr>
              <a:t> </a:t>
            </a:r>
            <a:endParaRPr lang="sr-Latn-CS" b="1" dirty="0" smtClean="0">
              <a:solidFill>
                <a:srgbClr val="FF0000"/>
              </a:solidFill>
              <a:latin typeface="Arial" pitchFamily="34" charset="0"/>
              <a:cs typeface="Arial" pitchFamily="34" charset="0"/>
            </a:endParaRPr>
          </a:p>
          <a:p>
            <a:pPr marL="342900" lvl="0" indent="-342900" algn="ctr">
              <a:lnSpc>
                <a:spcPct val="90000"/>
              </a:lnSpc>
              <a:spcBef>
                <a:spcPct val="20000"/>
              </a:spcBef>
              <a:defRPr/>
            </a:pPr>
            <a:r>
              <a:rPr lang="sr-Latn-CS" b="1" dirty="0" smtClean="0">
                <a:solidFill>
                  <a:srgbClr val="FF0000"/>
                </a:solidFill>
                <a:latin typeface="Arial" pitchFamily="34" charset="0"/>
                <a:cs typeface="Arial" pitchFamily="34" charset="0"/>
              </a:rPr>
              <a:t> </a:t>
            </a:r>
            <a:r>
              <a:rPr lang="en-GB" b="1" dirty="0" smtClean="0">
                <a:solidFill>
                  <a:srgbClr val="FF0000"/>
                </a:solidFill>
                <a:latin typeface="Arial" pitchFamily="34" charset="0"/>
                <a:cs typeface="Arial" pitchFamily="34" charset="0"/>
              </a:rPr>
              <a:t>+ </a:t>
            </a:r>
            <a:endParaRPr lang="sr-Latn-CS" b="1" dirty="0">
              <a:solidFill>
                <a:srgbClr val="FF0000"/>
              </a:solidFill>
              <a:latin typeface="Arial" pitchFamily="34" charset="0"/>
              <a:cs typeface="Arial" pitchFamily="34" charset="0"/>
            </a:endParaRPr>
          </a:p>
          <a:p>
            <a:pPr marL="342900" lvl="0" indent="-342900" algn="ctr">
              <a:lnSpc>
                <a:spcPct val="90000"/>
              </a:lnSpc>
              <a:spcBef>
                <a:spcPct val="20000"/>
              </a:spcBef>
              <a:defRPr/>
            </a:pPr>
            <a:r>
              <a:rPr lang="en-GB" b="1" dirty="0" err="1" smtClean="0">
                <a:solidFill>
                  <a:srgbClr val="FF0000"/>
                </a:solidFill>
                <a:latin typeface="Arial" pitchFamily="34" charset="0"/>
                <a:cs typeface="Arial" pitchFamily="34" charset="0"/>
              </a:rPr>
              <a:t>Posvećenost</a:t>
            </a:r>
            <a:r>
              <a:rPr lang="en-GB" b="1" dirty="0" smtClean="0">
                <a:solidFill>
                  <a:srgbClr val="FF0000"/>
                </a:solidFill>
                <a:latin typeface="Arial" pitchFamily="34" charset="0"/>
                <a:cs typeface="Arial" pitchFamily="34" charset="0"/>
              </a:rPr>
              <a:t> </a:t>
            </a:r>
            <a:r>
              <a:rPr lang="en-GB" b="1" dirty="0" err="1">
                <a:solidFill>
                  <a:srgbClr val="FF0000"/>
                </a:solidFill>
                <a:latin typeface="Arial" pitchFamily="34" charset="0"/>
                <a:cs typeface="Arial" pitchFamily="34" charset="0"/>
              </a:rPr>
              <a:t>zajedničkom</a:t>
            </a:r>
            <a:r>
              <a:rPr lang="en-GB" b="1" dirty="0">
                <a:solidFill>
                  <a:srgbClr val="FF0000"/>
                </a:solidFill>
                <a:latin typeface="Arial" pitchFamily="34" charset="0"/>
                <a:cs typeface="Arial" pitchFamily="34" charset="0"/>
              </a:rPr>
              <a:t> </a:t>
            </a:r>
            <a:r>
              <a:rPr lang="en-GB" b="1" dirty="0" err="1">
                <a:solidFill>
                  <a:srgbClr val="FF0000"/>
                </a:solidFill>
                <a:latin typeface="Arial" pitchFamily="34" charset="0"/>
                <a:cs typeface="Arial" pitchFamily="34" charset="0"/>
              </a:rPr>
              <a:t>cilju</a:t>
            </a:r>
            <a:r>
              <a:rPr lang="en-GB" b="1" dirty="0">
                <a:solidFill>
                  <a:srgbClr val="FF0000"/>
                </a:solidFill>
                <a:latin typeface="Arial" pitchFamily="34" charset="0"/>
                <a:cs typeface="Arial" pitchFamily="34" charset="0"/>
              </a:rPr>
              <a:t> </a:t>
            </a:r>
            <a:r>
              <a:rPr lang="en-GB" b="1" dirty="0" err="1" smtClean="0">
                <a:solidFill>
                  <a:srgbClr val="FF0000"/>
                </a:solidFill>
                <a:latin typeface="Arial" pitchFamily="34" charset="0"/>
                <a:cs typeface="Arial" pitchFamily="34" charset="0"/>
              </a:rPr>
              <a:t>svih</a:t>
            </a:r>
            <a:r>
              <a:rPr lang="en-GB" b="1" dirty="0" smtClean="0">
                <a:solidFill>
                  <a:srgbClr val="FF0000"/>
                </a:solidFill>
                <a:latin typeface="Arial" pitchFamily="34" charset="0"/>
                <a:cs typeface="Arial" pitchFamily="34" charset="0"/>
              </a:rPr>
              <a:t> </a:t>
            </a:r>
            <a:r>
              <a:rPr lang="en-GB" b="1" dirty="0" err="1" smtClean="0">
                <a:solidFill>
                  <a:srgbClr val="FF0000"/>
                </a:solidFill>
                <a:latin typeface="Arial" pitchFamily="34" charset="0"/>
                <a:cs typeface="Arial" pitchFamily="34" charset="0"/>
              </a:rPr>
              <a:t>partnera</a:t>
            </a:r>
            <a:r>
              <a:rPr lang="en-GB" b="1" dirty="0" smtClean="0">
                <a:solidFill>
                  <a:srgbClr val="FF0000"/>
                </a:solidFill>
                <a:latin typeface="Arial" pitchFamily="34" charset="0"/>
                <a:cs typeface="Arial" pitchFamily="34" charset="0"/>
              </a:rPr>
              <a:t> u </a:t>
            </a:r>
            <a:r>
              <a:rPr lang="en-GB" b="1" dirty="0" err="1" smtClean="0">
                <a:solidFill>
                  <a:srgbClr val="FF0000"/>
                </a:solidFill>
                <a:latin typeface="Arial" pitchFamily="34" charset="0"/>
                <a:cs typeface="Arial" pitchFamily="34" charset="0"/>
              </a:rPr>
              <a:t>lancu</a:t>
            </a:r>
            <a:r>
              <a:rPr lang="en-GB" b="1" dirty="0" smtClean="0">
                <a:solidFill>
                  <a:srgbClr val="FF0000"/>
                </a:solidFill>
                <a:latin typeface="Arial" pitchFamily="34" charset="0"/>
                <a:cs typeface="Arial" pitchFamily="34" charset="0"/>
              </a:rPr>
              <a:t> </a:t>
            </a:r>
            <a:r>
              <a:rPr lang="en-GB" b="1" dirty="0" err="1" smtClean="0">
                <a:solidFill>
                  <a:srgbClr val="FF0000"/>
                </a:solidFill>
                <a:latin typeface="Arial" pitchFamily="34" charset="0"/>
                <a:cs typeface="Arial" pitchFamily="34" charset="0"/>
              </a:rPr>
              <a:t>hrane</a:t>
            </a:r>
            <a:endParaRPr lang="sr-Latn-CS" b="1" dirty="0" smtClean="0">
              <a:solidFill>
                <a:srgbClr val="FF0000"/>
              </a:solidFill>
              <a:latin typeface="Arial" pitchFamily="34" charset="0"/>
              <a:cs typeface="Arial" pitchFamily="34" charset="0"/>
            </a:endParaRPr>
          </a:p>
          <a:p>
            <a:pPr marL="0" lvl="1" algn="ctr">
              <a:lnSpc>
                <a:spcPct val="90000"/>
              </a:lnSpc>
              <a:spcBef>
                <a:spcPct val="20000"/>
              </a:spcBef>
              <a:defRPr/>
            </a:pPr>
            <a:endParaRPr lang="sr-Latn-CS" b="1" dirty="0" smtClean="0">
              <a:solidFill>
                <a:srgbClr val="FF0000"/>
              </a:solidFill>
              <a:latin typeface="Arial" pitchFamily="34" charset="0"/>
              <a:cs typeface="Arial" pitchFamily="34" charset="0"/>
            </a:endParaRPr>
          </a:p>
          <a:p>
            <a:pPr marL="0" lvl="1" algn="ctr">
              <a:lnSpc>
                <a:spcPct val="90000"/>
              </a:lnSpc>
              <a:spcBef>
                <a:spcPct val="20000"/>
              </a:spcBef>
              <a:defRPr/>
            </a:pPr>
            <a:r>
              <a:rPr lang="en-GB" b="1" dirty="0" smtClean="0">
                <a:solidFill>
                  <a:srgbClr val="FF0000"/>
                </a:solidFill>
                <a:latin typeface="Arial" pitchFamily="34" charset="0"/>
                <a:cs typeface="Arial" pitchFamily="34" charset="0"/>
              </a:rPr>
              <a:t> = </a:t>
            </a:r>
            <a:r>
              <a:rPr lang="sr-Latn-CS" b="1" dirty="0" smtClean="0">
                <a:solidFill>
                  <a:srgbClr val="FF0000"/>
                </a:solidFill>
                <a:latin typeface="Arial" pitchFamily="34" charset="0"/>
                <a:cs typeface="Arial" pitchFamily="34" charset="0"/>
              </a:rPr>
              <a:t>bezbednost </a:t>
            </a:r>
            <a:r>
              <a:rPr lang="en-GB" b="1" dirty="0" err="1" smtClean="0">
                <a:solidFill>
                  <a:srgbClr val="FF0000"/>
                </a:solidFill>
                <a:latin typeface="Arial" pitchFamily="34" charset="0"/>
                <a:cs typeface="Arial" pitchFamily="34" charset="0"/>
              </a:rPr>
              <a:t>hrane</a:t>
            </a:r>
            <a:r>
              <a:rPr lang="en-GB" b="1" dirty="0" smtClean="0">
                <a:solidFill>
                  <a:srgbClr val="FF0000"/>
                </a:solidFill>
                <a:latin typeface="Arial" pitchFamily="34" charset="0"/>
                <a:cs typeface="Arial" pitchFamily="34" charset="0"/>
              </a:rPr>
              <a:t> = </a:t>
            </a:r>
            <a:r>
              <a:rPr lang="sr-Latn-CS" b="1" dirty="0" smtClean="0">
                <a:solidFill>
                  <a:srgbClr val="FF0000"/>
                </a:solidFill>
                <a:latin typeface="Arial" pitchFamily="34" charset="0"/>
                <a:cs typeface="Arial" pitchFamily="34" charset="0"/>
              </a:rPr>
              <a:t>poverenje </a:t>
            </a:r>
            <a:r>
              <a:rPr lang="en-GB" b="1" dirty="0" err="1" smtClean="0">
                <a:solidFill>
                  <a:srgbClr val="FF0000"/>
                </a:solidFill>
                <a:latin typeface="Arial" pitchFamily="34" charset="0"/>
                <a:cs typeface="Arial" pitchFamily="34" charset="0"/>
              </a:rPr>
              <a:t>potrošača</a:t>
            </a:r>
            <a:endParaRPr lang="sr-Latn-CS" b="1" dirty="0" smtClean="0">
              <a:solidFill>
                <a:srgbClr val="FF0000"/>
              </a:solidFill>
              <a:latin typeface="Arial" pitchFamily="34" charset="0"/>
              <a:cs typeface="Arial" pitchFamily="34" charset="0"/>
            </a:endParaRPr>
          </a:p>
        </p:txBody>
      </p:sp>
      <p:sp>
        <p:nvSpPr>
          <p:cNvPr id="22" name="TextBox 21"/>
          <p:cNvSpPr txBox="1"/>
          <p:nvPr/>
        </p:nvSpPr>
        <p:spPr>
          <a:xfrm>
            <a:off x="395536" y="3491716"/>
            <a:ext cx="7704856" cy="369332"/>
          </a:xfrm>
          <a:prstGeom prst="rect">
            <a:avLst/>
          </a:prstGeom>
          <a:noFill/>
        </p:spPr>
        <p:txBody>
          <a:bodyPr wrap="square" rtlCol="0">
            <a:spAutoFit/>
          </a:bodyPr>
          <a:lstStyle/>
          <a:p>
            <a:pPr lvl="0"/>
            <a:r>
              <a:rPr lang="sr-Latn-CS" b="1" dirty="0" smtClean="0">
                <a:solidFill>
                  <a:srgbClr val="0A0278"/>
                </a:solidFill>
                <a:latin typeface="Arial" pitchFamily="34" charset="0"/>
                <a:cs typeface="Arial" pitchFamily="34" charset="0"/>
              </a:rPr>
              <a:t>Da bi proces donošenja propisa bio zaista efektivan neophodna je: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1127</Words>
  <Application>Microsoft Office PowerPoint</Application>
  <PresentationFormat>On-screen Show (4:3)</PresentationFormat>
  <Paragraphs>132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FINS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Slavica Sredanovic</dc:creator>
  <cp:lastModifiedBy>Slavica Sredanovic</cp:lastModifiedBy>
  <cp:revision>26</cp:revision>
  <dcterms:created xsi:type="dcterms:W3CDTF">2011-07-12T16:21:29Z</dcterms:created>
  <dcterms:modified xsi:type="dcterms:W3CDTF">2011-07-12T20:20:33Z</dcterms:modified>
</cp:coreProperties>
</file>